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394" r:id="rId2"/>
    <p:sldId id="642" r:id="rId3"/>
    <p:sldId id="555" r:id="rId4"/>
    <p:sldId id="556" r:id="rId5"/>
    <p:sldId id="557" r:id="rId6"/>
    <p:sldId id="558" r:id="rId7"/>
    <p:sldId id="610" r:id="rId8"/>
    <p:sldId id="643" r:id="rId9"/>
    <p:sldId id="607" r:id="rId10"/>
    <p:sldId id="566" r:id="rId11"/>
    <p:sldId id="562" r:id="rId12"/>
    <p:sldId id="644" r:id="rId13"/>
    <p:sldId id="530" r:id="rId14"/>
    <p:sldId id="531" r:id="rId15"/>
    <p:sldId id="532" r:id="rId16"/>
    <p:sldId id="646" r:id="rId17"/>
    <p:sldId id="647" r:id="rId18"/>
    <p:sldId id="648" r:id="rId19"/>
    <p:sldId id="658" r:id="rId20"/>
    <p:sldId id="650" r:id="rId21"/>
    <p:sldId id="526" r:id="rId22"/>
    <p:sldId id="665" r:id="rId23"/>
    <p:sldId id="651" r:id="rId24"/>
    <p:sldId id="652" r:id="rId25"/>
    <p:sldId id="653" r:id="rId26"/>
    <p:sldId id="629" r:id="rId27"/>
    <p:sldId id="654" r:id="rId28"/>
    <p:sldId id="655" r:id="rId29"/>
    <p:sldId id="640" r:id="rId30"/>
    <p:sldId id="656" r:id="rId31"/>
    <p:sldId id="657" r:id="rId32"/>
    <p:sldId id="659" r:id="rId33"/>
    <p:sldId id="660" r:id="rId34"/>
    <p:sldId id="661" r:id="rId35"/>
    <p:sldId id="662" r:id="rId36"/>
    <p:sldId id="663" r:id="rId37"/>
    <p:sldId id="579" r:id="rId38"/>
    <p:sldId id="664" r:id="rId39"/>
  </p:sldIdLst>
  <p:sldSz cx="9144000" cy="6858000" type="screen4x3"/>
  <p:notesSz cx="7099300" cy="10234613"/>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14919E"/>
    <a:srgbClr val="DDDDDD"/>
    <a:srgbClr val="FFFF00"/>
    <a:srgbClr val="FF9966"/>
    <a:srgbClr val="CFCFC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007" autoAdjust="0"/>
  </p:normalViewPr>
  <p:slideViewPr>
    <p:cSldViewPr snapToGrid="0">
      <p:cViewPr varScale="1">
        <p:scale>
          <a:sx n="73" d="100"/>
          <a:sy n="73" d="100"/>
        </p:scale>
        <p:origin x="14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376"/>
    </p:cViewPr>
  </p:sorterViewPr>
  <p:notesViewPr>
    <p:cSldViewPr snapToGrid="0">
      <p:cViewPr varScale="1">
        <p:scale>
          <a:sx n="47" d="100"/>
          <a:sy n="47" d="100"/>
        </p:scale>
        <p:origin x="-295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lgn="r" defTabSz="949325">
              <a:defRPr sz="1200">
                <a:latin typeface="Arial" charset="0"/>
              </a:defRPr>
            </a:lvl1pPr>
          </a:lstStyle>
          <a:p>
            <a:pPr>
              <a:defRPr/>
            </a:pPr>
            <a:fld id="{373FFBB8-5113-4C7E-9A35-246C4CC25227}" type="slidenum">
              <a:rPr lang="en-US"/>
              <a:pPr>
                <a:defRPr/>
              </a:pPr>
              <a:t>‹#›</a:t>
            </a:fld>
            <a:endParaRPr lang="en-US"/>
          </a:p>
        </p:txBody>
      </p:sp>
    </p:spTree>
    <p:extLst>
      <p:ext uri="{BB962C8B-B14F-4D97-AF65-F5344CB8AC3E}">
        <p14:creationId xmlns:p14="http://schemas.microsoft.com/office/powerpoint/2010/main" val="42517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lvl1pPr algn="r" defTabSz="949325">
              <a:defRPr sz="1200">
                <a:latin typeface="Arial" charset="0"/>
              </a:defRPr>
            </a:lvl1pPr>
          </a:lstStyle>
          <a:p>
            <a:pPr>
              <a:defRPr/>
            </a:pPr>
            <a:endParaRPr lang="en-GB"/>
          </a:p>
        </p:txBody>
      </p:sp>
      <p:sp>
        <p:nvSpPr>
          <p:cNvPr id="15363"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102405"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4906" tIns="47453" rIns="94906" bIns="4745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0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lgn="l" defTabSz="949325">
              <a:defRPr sz="1200">
                <a:latin typeface="Arial" charset="0"/>
              </a:defRPr>
            </a:lvl1pPr>
          </a:lstStyle>
          <a:p>
            <a:pPr>
              <a:defRPr/>
            </a:pPr>
            <a:endParaRPr lang="en-GB"/>
          </a:p>
        </p:txBody>
      </p:sp>
      <p:sp>
        <p:nvSpPr>
          <p:cNvPr id="10240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906" tIns="47453" rIns="94906" bIns="47453" numCol="1" anchor="b" anchorCtr="0" compatLnSpc="1">
            <a:prstTxWarp prst="textNoShape">
              <a:avLst/>
            </a:prstTxWarp>
          </a:bodyPr>
          <a:lstStyle>
            <a:lvl1pPr algn="r" defTabSz="949325">
              <a:defRPr sz="1200">
                <a:latin typeface="Arial" charset="0"/>
              </a:defRPr>
            </a:lvl1pPr>
          </a:lstStyle>
          <a:p>
            <a:pPr>
              <a:defRPr/>
            </a:pPr>
            <a:fld id="{77350BBF-0227-4D6E-B6D7-7A5F2012782F}" type="slidenum">
              <a:rPr lang="en-GB"/>
              <a:pPr>
                <a:defRPr/>
              </a:pPr>
              <a:t>‹#›</a:t>
            </a:fld>
            <a:endParaRPr lang="en-GB"/>
          </a:p>
        </p:txBody>
      </p:sp>
    </p:spTree>
    <p:extLst>
      <p:ext uri="{BB962C8B-B14F-4D97-AF65-F5344CB8AC3E}">
        <p14:creationId xmlns:p14="http://schemas.microsoft.com/office/powerpoint/2010/main" val="130981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906" tIns="47453" rIns="94906" bIns="47453" anchor="b"/>
          <a:lstStyle/>
          <a:p>
            <a:pPr algn="r" defTabSz="949325"/>
            <a:fld id="{D2BFB8D2-4103-4A27-8F96-1C9D1BFEAF14}" type="slidenum">
              <a:rPr lang="en-US" sz="1200">
                <a:cs typeface="Arial" charset="0"/>
              </a:rPr>
              <a:pPr algn="r" defTabSz="949325"/>
              <a:t>3</a:t>
            </a:fld>
            <a:endParaRPr lang="en-US" sz="1200">
              <a:cs typeface="Arial" charset="0"/>
            </a:endParaRPr>
          </a:p>
        </p:txBody>
      </p:sp>
      <p:sp>
        <p:nvSpPr>
          <p:cNvPr id="20482" name="Rectangle 2"/>
          <p:cNvSpPr>
            <a:spLocks noGrp="1" noRot="1" noChangeAspect="1" noChangeArrowheads="1" noTextEdit="1"/>
          </p:cNvSpPr>
          <p:nvPr>
            <p:ph type="sldImg"/>
          </p:nvPr>
        </p:nvSpPr>
        <p:spPr>
          <a:xfrm>
            <a:off x="990600" y="768350"/>
            <a:ext cx="5116513" cy="3836988"/>
          </a:xfrm>
          <a:ln/>
        </p:spPr>
      </p:sp>
      <p:sp>
        <p:nvSpPr>
          <p:cNvPr id="20483" name="Rectangle 3"/>
          <p:cNvSpPr>
            <a:spLocks noGrp="1" noChangeArrowheads="1"/>
          </p:cNvSpPr>
          <p:nvPr>
            <p:ph type="body" idx="1"/>
          </p:nvPr>
        </p:nvSpPr>
        <p:spPr>
          <a:xfrm>
            <a:off x="755650" y="4862513"/>
            <a:ext cx="5683250" cy="4603750"/>
          </a:xfrm>
          <a:noFill/>
          <a:ln/>
        </p:spPr>
        <p:txBody>
          <a:bodyPr/>
          <a:lstStyle/>
          <a:p>
            <a:pPr eaLnBrk="1" hangingPunct="1"/>
            <a:r>
              <a:rPr lang="en-GB" altLang="ja-JP" smtClean="0">
                <a:cs typeface="ＭＳ Ｐゴシック"/>
              </a:rPr>
              <a:t>The notion of risk is widely used in our everyday life.</a:t>
            </a:r>
          </a:p>
          <a:p>
            <a:pPr eaLnBrk="1" hangingPunct="1"/>
            <a:r>
              <a:rPr lang="en-GB" altLang="ja-JP" smtClean="0">
                <a:cs typeface="ＭＳ Ｐゴシック"/>
              </a:rPr>
              <a:t>There are many words associated with the notion of risk. Colloquially, risk is associated with danger, hazard, peril, exposure-to-death, injury, loss, or some other negative consequences. </a:t>
            </a:r>
          </a:p>
          <a:p>
            <a:pPr eaLnBrk="1" hangingPunct="1"/>
            <a:r>
              <a:rPr lang="en-GB" altLang="ja-JP" smtClean="0">
                <a:cs typeface="ＭＳ Ｐゴシック"/>
              </a:rPr>
              <a:t>It is important to understand that when we talk about risk we imply an unrealised potential for harm; if the danger is actually realized, then it is no longer risk but actual death, injury, loss or other harmful consequence.</a:t>
            </a:r>
            <a:endParaRPr lang="en-GB" smtClean="0">
              <a:ea typeface="ＭＳ Ｐゴシック"/>
              <a:cs typeface="ＭＳ Ｐゴシック"/>
            </a:endParaRPr>
          </a:p>
        </p:txBody>
      </p:sp>
    </p:spTree>
    <p:extLst>
      <p:ext uri="{BB962C8B-B14F-4D97-AF65-F5344CB8AC3E}">
        <p14:creationId xmlns:p14="http://schemas.microsoft.com/office/powerpoint/2010/main" val="228395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906" tIns="47453" rIns="94906" bIns="47453" anchor="b"/>
          <a:lstStyle/>
          <a:p>
            <a:pPr algn="r" defTabSz="949325"/>
            <a:fld id="{274A6E3B-5B51-4B8B-88C2-B5B3B08C0C5E}" type="slidenum">
              <a:rPr lang="en-US" sz="1200">
                <a:cs typeface="Arial" charset="0"/>
              </a:rPr>
              <a:pPr algn="r" defTabSz="949325"/>
              <a:t>6</a:t>
            </a:fld>
            <a:endParaRPr lang="en-US" sz="1200">
              <a:cs typeface="Arial" charset="0"/>
            </a:endParaRPr>
          </a:p>
        </p:txBody>
      </p:sp>
      <p:sp>
        <p:nvSpPr>
          <p:cNvPr id="24578" name="Rectangle 2"/>
          <p:cNvSpPr>
            <a:spLocks noGrp="1" noRot="1" noChangeAspect="1" noChangeArrowheads="1" noTextEdit="1"/>
          </p:cNvSpPr>
          <p:nvPr>
            <p:ph type="sldImg"/>
          </p:nvPr>
        </p:nvSpPr>
        <p:spPr>
          <a:xfrm>
            <a:off x="993775" y="768350"/>
            <a:ext cx="5116513" cy="3836988"/>
          </a:xfrm>
          <a:ln/>
        </p:spPr>
      </p:sp>
      <p:sp>
        <p:nvSpPr>
          <p:cNvPr id="24579" name="Rectangle 3"/>
          <p:cNvSpPr>
            <a:spLocks noGrp="1" noChangeArrowheads="1"/>
          </p:cNvSpPr>
          <p:nvPr>
            <p:ph type="body" idx="1"/>
          </p:nvPr>
        </p:nvSpPr>
        <p:spPr>
          <a:xfrm>
            <a:off x="947738" y="4862513"/>
            <a:ext cx="5203825" cy="4603750"/>
          </a:xfrm>
          <a:noFill/>
          <a:ln/>
        </p:spPr>
        <p:txBody>
          <a:bodyPr/>
          <a:lstStyle/>
          <a:p>
            <a:pPr eaLnBrk="1" hangingPunct="1"/>
            <a:r>
              <a:rPr lang="en-GB" smtClean="0"/>
              <a:t>There are many sources of risk to human’s life and health:</a:t>
            </a:r>
          </a:p>
          <a:p>
            <a:pPr eaLnBrk="1" hangingPunct="1">
              <a:buFontTx/>
              <a:buChar char="-"/>
            </a:pPr>
            <a:r>
              <a:rPr lang="en-GB" smtClean="0"/>
              <a:t>Some of them are dealing with personal everyday activities like driving a car or using electrical devices;</a:t>
            </a:r>
          </a:p>
          <a:p>
            <a:pPr eaLnBrk="1" hangingPunct="1">
              <a:buFontTx/>
              <a:buChar char="-"/>
            </a:pPr>
            <a:r>
              <a:rPr lang="en-GB" smtClean="0"/>
              <a:t>Some of them can be caused by technological achievements that provide benefits, but at the same time become potential sources of hazard like chemical plants, nuclear power plants, and other industrial installations;</a:t>
            </a:r>
          </a:p>
          <a:p>
            <a:pPr eaLnBrk="1" hangingPunct="1">
              <a:buFontTx/>
              <a:buChar char="-"/>
            </a:pPr>
            <a:r>
              <a:rPr lang="en-GB" smtClean="0"/>
              <a:t>There are also natural phenomena that may cause harm to people, like an earthquake, flood, meteorite strike, and many other.</a:t>
            </a:r>
            <a:endParaRPr lang="en-US" smtClean="0"/>
          </a:p>
        </p:txBody>
      </p:sp>
    </p:spTree>
    <p:extLst>
      <p:ext uri="{BB962C8B-B14F-4D97-AF65-F5344CB8AC3E}">
        <p14:creationId xmlns:p14="http://schemas.microsoft.com/office/powerpoint/2010/main" val="332908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de-DE" smtClean="0"/>
          </a:p>
        </p:txBody>
      </p:sp>
    </p:spTree>
    <p:extLst>
      <p:ext uri="{BB962C8B-B14F-4D97-AF65-F5344CB8AC3E}">
        <p14:creationId xmlns:p14="http://schemas.microsoft.com/office/powerpoint/2010/main" val="360935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78CA73F3-9599-4D7B-875C-EA64552370EF}" type="slidenum">
              <a:rPr lang="en-US" smtClean="0"/>
              <a:pPr/>
              <a:t>9</a:t>
            </a:fld>
            <a:endParaRPr lang="en-US" smtClean="0"/>
          </a:p>
        </p:txBody>
      </p:sp>
      <p:sp>
        <p:nvSpPr>
          <p:cNvPr id="29698" name="Rectangle 2"/>
          <p:cNvSpPr>
            <a:spLocks noGrp="1" noRot="1" noChangeAspect="1" noChangeArrowheads="1" noTextEdit="1"/>
          </p:cNvSpPr>
          <p:nvPr>
            <p:ph type="sldImg"/>
          </p:nvPr>
        </p:nvSpPr>
        <p:spPr>
          <a:xfrm>
            <a:off x="914400" y="531813"/>
            <a:ext cx="5113338" cy="3833812"/>
          </a:xfrm>
          <a:ln w="12700" cap="flat">
            <a:solidFill>
              <a:schemeClr val="tx1"/>
            </a:solidFill>
          </a:ln>
        </p:spPr>
      </p:sp>
      <p:sp>
        <p:nvSpPr>
          <p:cNvPr id="29699" name="Rectangle 3"/>
          <p:cNvSpPr>
            <a:spLocks noGrp="1" noChangeArrowheads="1"/>
          </p:cNvSpPr>
          <p:nvPr>
            <p:ph type="body" idx="1"/>
          </p:nvPr>
        </p:nvSpPr>
        <p:spPr>
          <a:xfrm>
            <a:off x="552450" y="4554538"/>
            <a:ext cx="6153150" cy="5457825"/>
          </a:xfrm>
          <a:noFill/>
          <a:ln/>
        </p:spPr>
        <p:txBody>
          <a:bodyPr lIns="103516" tIns="51758" rIns="103516" bIns="51758"/>
          <a:lstStyle/>
          <a:p>
            <a:endParaRPr lang="ru-RU" smtClean="0">
              <a:solidFill>
                <a:srgbClr val="000000"/>
              </a:solidFill>
            </a:endParaRPr>
          </a:p>
        </p:txBody>
      </p:sp>
    </p:spTree>
    <p:extLst>
      <p:ext uri="{BB962C8B-B14F-4D97-AF65-F5344CB8AC3E}">
        <p14:creationId xmlns:p14="http://schemas.microsoft.com/office/powerpoint/2010/main" val="243969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906" tIns="47453" rIns="94906" bIns="47453" anchor="b"/>
          <a:lstStyle/>
          <a:p>
            <a:pPr algn="r" defTabSz="949325"/>
            <a:fld id="{889D1F57-486F-43F4-824D-70D0B0F586CA}" type="slidenum">
              <a:rPr lang="en-US" sz="1200">
                <a:cs typeface="Arial" charset="0"/>
              </a:rPr>
              <a:pPr algn="r" defTabSz="949325"/>
              <a:t>11</a:t>
            </a:fld>
            <a:endParaRPr lang="en-US" sz="1200">
              <a:cs typeface="Arial" charset="0"/>
            </a:endParaRPr>
          </a:p>
        </p:txBody>
      </p:sp>
      <p:sp>
        <p:nvSpPr>
          <p:cNvPr id="32770" name="Rectangle 2"/>
          <p:cNvSpPr>
            <a:spLocks noGrp="1" noRot="1" noChangeAspect="1" noChangeArrowheads="1" noTextEdit="1"/>
          </p:cNvSpPr>
          <p:nvPr>
            <p:ph type="sldImg"/>
          </p:nvPr>
        </p:nvSpPr>
        <p:spPr>
          <a:xfrm>
            <a:off x="993775" y="768350"/>
            <a:ext cx="5116513" cy="3836988"/>
          </a:xfrm>
          <a:ln/>
        </p:spPr>
      </p:sp>
      <p:sp>
        <p:nvSpPr>
          <p:cNvPr id="32771" name="Rectangle 3"/>
          <p:cNvSpPr>
            <a:spLocks noGrp="1" noChangeArrowheads="1"/>
          </p:cNvSpPr>
          <p:nvPr>
            <p:ph type="body" idx="1"/>
          </p:nvPr>
        </p:nvSpPr>
        <p:spPr>
          <a:xfrm>
            <a:off x="947738" y="4862513"/>
            <a:ext cx="5203825" cy="4603750"/>
          </a:xfrm>
          <a:noFill/>
          <a:ln/>
        </p:spPr>
        <p:txBody>
          <a:bodyPr/>
          <a:lstStyle/>
          <a:p>
            <a:pPr eaLnBrk="1" hangingPunct="1"/>
            <a:r>
              <a:rPr lang="en-US" smtClean="0"/>
              <a:t>In application to engineering, the objective of risk assessment is to:</a:t>
            </a:r>
          </a:p>
          <a:p>
            <a:pPr lvl="1" eaLnBrk="1" hangingPunct="1"/>
            <a:r>
              <a:rPr lang="en-US" smtClean="0"/>
              <a:t>- Firstly, specify what will be the undesirable consequences;</a:t>
            </a:r>
          </a:p>
          <a:p>
            <a:pPr lvl="1" eaLnBrk="1" hangingPunct="1"/>
            <a:r>
              <a:rPr lang="en-US" smtClean="0"/>
              <a:t>- Then, identify the sources of risk for the specified consequences;</a:t>
            </a:r>
          </a:p>
          <a:p>
            <a:pPr lvl="1" eaLnBrk="1" hangingPunct="1"/>
            <a:r>
              <a:rPr lang="en-US" smtClean="0"/>
              <a:t>- Next, quantify the risk imposed by the hazardous sources; and </a:t>
            </a:r>
          </a:p>
          <a:p>
            <a:pPr lvl="1" eaLnBrk="1" hangingPunct="1"/>
            <a:r>
              <a:rPr lang="en-US" smtClean="0"/>
              <a:t>- Finally, developed and implemented measures to reduce the risk down to an acceptable level.</a:t>
            </a:r>
          </a:p>
          <a:p>
            <a:pPr eaLnBrk="1" hangingPunct="1"/>
            <a:r>
              <a:rPr lang="en-GB" smtClean="0"/>
              <a:t>The lectures in this training course are concerned with the technological aspects of risks from NPPs</a:t>
            </a:r>
            <a:endParaRPr lang="en-GB" altLang="ja-JP" smtClean="0">
              <a:cs typeface="ＭＳ Ｐゴシック"/>
            </a:endParaRPr>
          </a:p>
          <a:p>
            <a:pPr eaLnBrk="1" hangingPunct="1"/>
            <a:endParaRPr lang="en-US" smtClean="0"/>
          </a:p>
        </p:txBody>
      </p:sp>
    </p:spTree>
    <p:extLst>
      <p:ext uri="{BB962C8B-B14F-4D97-AF65-F5344CB8AC3E}">
        <p14:creationId xmlns:p14="http://schemas.microsoft.com/office/powerpoint/2010/main" val="117673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eaLnBrk="0" hangingPunct="0">
              <a:defRPr/>
            </a:pPr>
            <a:fld id="{A5B33A99-B647-4D61-8B2D-FDB599BEC174}" type="slidenum">
              <a:rPr lang="ru-RU" sz="1300">
                <a:effectLst>
                  <a:outerShdw blurRad="38100" dist="38100" dir="2700000" algn="tl">
                    <a:srgbClr val="C0C0C0"/>
                  </a:outerShdw>
                </a:effectLst>
                <a:latin typeface="Calibri" pitchFamily="34" charset="0"/>
                <a:cs typeface="Arial" charset="0"/>
              </a:rPr>
              <a:pPr algn="r" defTabSz="990600" eaLnBrk="0" hangingPunct="0">
                <a:defRPr/>
              </a:pPr>
              <a:t>19</a:t>
            </a:fld>
            <a:endParaRPr lang="ru-RU" sz="1300">
              <a:effectLst>
                <a:outerShdw blurRad="38100" dist="38100" dir="2700000" algn="tl">
                  <a:srgbClr val="C0C0C0"/>
                </a:outerShdw>
              </a:effectLst>
              <a:latin typeface="Calibri" pitchFamily="34" charset="0"/>
              <a:cs typeface="Arial" charset="0"/>
            </a:endParaRPr>
          </a:p>
        </p:txBody>
      </p:sp>
      <p:sp>
        <p:nvSpPr>
          <p:cNvPr id="43010" name="Образ слайда 1"/>
          <p:cNvSpPr>
            <a:spLocks noGrp="1" noRot="1" noChangeAspect="1" noTextEdit="1"/>
          </p:cNvSpPr>
          <p:nvPr>
            <p:ph type="sldImg"/>
          </p:nvPr>
        </p:nvSpPr>
        <p:spPr>
          <a:xfrm>
            <a:off x="992188" y="768350"/>
            <a:ext cx="5114925" cy="3836988"/>
          </a:xfrm>
          <a:ln/>
        </p:spPr>
      </p:sp>
      <p:sp>
        <p:nvSpPr>
          <p:cNvPr id="43011" name="Заметки 2"/>
          <p:cNvSpPr>
            <a:spLocks noGrp="1"/>
          </p:cNvSpPr>
          <p:nvPr>
            <p:ph type="body" idx="1"/>
          </p:nvPr>
        </p:nvSpPr>
        <p:spPr>
          <a:xfrm>
            <a:off x="709613" y="4860925"/>
            <a:ext cx="5680075" cy="4605338"/>
          </a:xfrm>
          <a:noFill/>
          <a:ln/>
        </p:spPr>
        <p:txBody>
          <a:bodyPr lIns="99048" tIns="49524" rIns="99048" bIns="49524"/>
          <a:lstStyle/>
          <a:p>
            <a:pPr>
              <a:spcBef>
                <a:spcPct val="0"/>
              </a:spcBef>
            </a:pPr>
            <a:r>
              <a:rPr lang="ru-RU" smtClean="0"/>
              <a:t>В основе информационной модели АЭС лежит комплексная модель энергоблока в формате 3</a:t>
            </a:r>
            <a:r>
              <a:rPr lang="en-US" smtClean="0"/>
              <a:t>D</a:t>
            </a:r>
            <a:r>
              <a:rPr lang="ru-RU" smtClean="0"/>
              <a:t>, включающая в себя информацию по всем дисциплинам проекта. В качестве информационной среды разработки 3D-модели выбрана базовая интеграционная платформа SmartPlant Enterprise.</a:t>
            </a:r>
            <a:endParaRPr lang="en-US" smtClean="0"/>
          </a:p>
        </p:txBody>
      </p:sp>
      <p:sp>
        <p:nvSpPr>
          <p:cNvPr id="32773" name="Номер слайда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eaLnBrk="0" hangingPunct="0">
              <a:defRPr/>
            </a:pPr>
            <a:fld id="{D0538DDA-2DCB-4467-B3C3-094580D4FAE5}" type="slidenum">
              <a:rPr lang="ru-RU" sz="1300">
                <a:effectLst>
                  <a:outerShdw blurRad="38100" dist="38100" dir="2700000" algn="tl">
                    <a:srgbClr val="C0C0C0"/>
                  </a:outerShdw>
                </a:effectLst>
                <a:latin typeface="Calibri" pitchFamily="34" charset="0"/>
              </a:rPr>
              <a:pPr algn="r" defTabSz="990600" eaLnBrk="0" hangingPunct="0">
                <a:defRPr/>
              </a:pPr>
              <a:t>19</a:t>
            </a:fld>
            <a:endParaRPr lang="ru-RU" sz="130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65803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4881" tIns="47441" rIns="94881" bIns="47441" anchor="b"/>
          <a:lstStyle/>
          <a:p>
            <a:pPr algn="r" defTabSz="955675"/>
            <a:fld id="{A3AF7C44-EEDB-4B19-A6D3-C03FFD9B3A08}" type="slidenum">
              <a:rPr lang="en-GB" altLang="en-US" sz="1100"/>
              <a:pPr algn="r" defTabSz="955675"/>
              <a:t>26</a:t>
            </a:fld>
            <a:endParaRPr lang="en-GB" altLang="en-US" sz="1100"/>
          </a:p>
        </p:txBody>
      </p:sp>
      <p:sp>
        <p:nvSpPr>
          <p:cNvPr id="144386" name="Rectangle 2"/>
          <p:cNvSpPr>
            <a:spLocks noGrp="1" noRot="1" noChangeAspect="1" noChangeArrowheads="1" noTextEdit="1"/>
          </p:cNvSpPr>
          <p:nvPr>
            <p:ph type="sldImg"/>
          </p:nvPr>
        </p:nvSpPr>
        <p:spPr>
          <a:xfrm>
            <a:off x="993775" y="769938"/>
            <a:ext cx="5113338" cy="3835400"/>
          </a:xfrm>
          <a:ln/>
        </p:spPr>
      </p:sp>
      <p:sp>
        <p:nvSpPr>
          <p:cNvPr id="144387" name="Rectangle 3"/>
          <p:cNvSpPr>
            <a:spLocks noGrp="1" noChangeArrowheads="1"/>
          </p:cNvSpPr>
          <p:nvPr>
            <p:ph type="body" idx="1"/>
          </p:nvPr>
        </p:nvSpPr>
        <p:spPr>
          <a:xfrm>
            <a:off x="947738" y="4859338"/>
            <a:ext cx="5203825" cy="4605337"/>
          </a:xfrm>
          <a:noFill/>
          <a:ln/>
        </p:spPr>
        <p:txBody>
          <a:bodyPr lIns="94881" rIns="94881"/>
          <a:lstStyle/>
          <a:p>
            <a:pPr>
              <a:lnSpc>
                <a:spcPct val="90000"/>
              </a:lnSpc>
              <a:spcBef>
                <a:spcPct val="60000"/>
              </a:spcBef>
            </a:pPr>
            <a:r>
              <a:rPr lang="en-US" altLang="en-US" sz="1000" smtClean="0"/>
              <a:t>Generally, risk is the frequency of undesirable consequences. </a:t>
            </a:r>
          </a:p>
          <a:p>
            <a:pPr>
              <a:lnSpc>
                <a:spcPct val="90000"/>
              </a:lnSpc>
              <a:spcBef>
                <a:spcPct val="60000"/>
              </a:spcBef>
            </a:pPr>
            <a:endParaRPr lang="en-US" altLang="en-US" sz="1000" smtClean="0"/>
          </a:p>
          <a:p>
            <a:pPr>
              <a:lnSpc>
                <a:spcPct val="90000"/>
              </a:lnSpc>
              <a:spcBef>
                <a:spcPct val="60000"/>
              </a:spcBef>
            </a:pPr>
            <a:r>
              <a:rPr lang="en-US" altLang="en-US" sz="1000" smtClean="0"/>
              <a:t>The scope of risk assessment for nuclear power plants can be considered as three-dimensional. This diagram illustrates the overall possible scope of PSA. </a:t>
            </a:r>
          </a:p>
          <a:p>
            <a:pPr>
              <a:lnSpc>
                <a:spcPct val="90000"/>
              </a:lnSpc>
              <a:spcBef>
                <a:spcPct val="60000"/>
              </a:spcBef>
            </a:pPr>
            <a:endParaRPr lang="en-US" altLang="en-US" sz="1000" smtClean="0"/>
          </a:p>
          <a:p>
            <a:pPr>
              <a:lnSpc>
                <a:spcPct val="90000"/>
              </a:lnSpc>
              <a:spcBef>
                <a:spcPct val="60000"/>
              </a:spcBef>
            </a:pPr>
            <a:r>
              <a:rPr lang="en-US" altLang="en-US" sz="1000" smtClean="0"/>
              <a:t>First of all, </a:t>
            </a:r>
            <a:r>
              <a:rPr lang="en-US" altLang="en-US" sz="1000" u="sng" smtClean="0"/>
              <a:t>on X axis</a:t>
            </a:r>
            <a:r>
              <a:rPr lang="en-US" altLang="en-US" sz="1000" smtClean="0"/>
              <a:t>, depending on the consideration of the extent of accident scenario development, Level-1, Level-2, and Level-3 PSA are distinguished:</a:t>
            </a:r>
          </a:p>
          <a:p>
            <a:pPr>
              <a:lnSpc>
                <a:spcPct val="90000"/>
              </a:lnSpc>
              <a:spcBef>
                <a:spcPct val="60000"/>
              </a:spcBef>
              <a:buFontTx/>
              <a:buChar char="•"/>
            </a:pPr>
            <a:r>
              <a:rPr lang="en-US" altLang="en-US" sz="1000" b="1" smtClean="0"/>
              <a:t>Level 1</a:t>
            </a:r>
            <a:r>
              <a:rPr lang="en-US" altLang="en-US" sz="1000" smtClean="0"/>
              <a:t> PSA is focused on identification of fault sequences of components and/or human errors leading to core damage and calculates the core damage frequency.</a:t>
            </a:r>
          </a:p>
          <a:p>
            <a:pPr>
              <a:lnSpc>
                <a:spcPct val="90000"/>
              </a:lnSpc>
              <a:spcBef>
                <a:spcPct val="60000"/>
              </a:spcBef>
              <a:buFontTx/>
              <a:buChar char="•"/>
            </a:pPr>
            <a:r>
              <a:rPr lang="en-US" altLang="en-US" sz="1000" b="1" smtClean="0"/>
              <a:t>Level 2</a:t>
            </a:r>
            <a:r>
              <a:rPr lang="en-US" altLang="en-US" sz="1000" smtClean="0"/>
              <a:t> PSA further analyses the progression of accident scenarios, identifies the ways in which radioactive releases can occur, and defines the composition, timing, quantity, and associated frequencies of the radioactive releases.</a:t>
            </a:r>
          </a:p>
          <a:p>
            <a:pPr>
              <a:lnSpc>
                <a:spcPct val="90000"/>
              </a:lnSpc>
              <a:spcBef>
                <a:spcPct val="60000"/>
              </a:spcBef>
              <a:buFontTx/>
              <a:buChar char="•"/>
            </a:pPr>
            <a:r>
              <a:rPr lang="en-US" altLang="en-US" sz="1000" b="1" smtClean="0"/>
              <a:t>Level 3</a:t>
            </a:r>
            <a:r>
              <a:rPr lang="en-US" altLang="en-US" sz="1000" smtClean="0"/>
              <a:t> PSA is focused on the analysis of off-site consequences and calculates individual risk of death for a member of the public, early and late health effects, and other societal effects, such as contamination of land and food</a:t>
            </a:r>
          </a:p>
          <a:p>
            <a:pPr>
              <a:lnSpc>
                <a:spcPct val="90000"/>
              </a:lnSpc>
              <a:spcBef>
                <a:spcPct val="60000"/>
              </a:spcBef>
            </a:pPr>
            <a:endParaRPr lang="en-US" altLang="en-US" sz="1000" smtClean="0"/>
          </a:p>
          <a:p>
            <a:pPr>
              <a:lnSpc>
                <a:spcPct val="90000"/>
              </a:lnSpc>
              <a:spcBef>
                <a:spcPct val="60000"/>
              </a:spcBef>
            </a:pPr>
            <a:r>
              <a:rPr lang="en-US" altLang="en-US" sz="1000" smtClean="0"/>
              <a:t>Next, </a:t>
            </a:r>
            <a:r>
              <a:rPr lang="en-US" altLang="en-US" sz="1000" u="sng" smtClean="0"/>
              <a:t>on Y axis </a:t>
            </a:r>
            <a:r>
              <a:rPr lang="en-US" altLang="en-US" sz="1000" smtClean="0"/>
              <a:t>we have different operational modes. The analysis can be conducted for full power operating conditions as well as for low power and shutdown modes of the plant. </a:t>
            </a:r>
          </a:p>
          <a:p>
            <a:pPr>
              <a:lnSpc>
                <a:spcPct val="90000"/>
              </a:lnSpc>
              <a:spcBef>
                <a:spcPct val="60000"/>
              </a:spcBef>
            </a:pPr>
            <a:endParaRPr lang="en-US" altLang="en-US" sz="1000" smtClean="0"/>
          </a:p>
          <a:p>
            <a:pPr>
              <a:lnSpc>
                <a:spcPct val="90000"/>
              </a:lnSpc>
              <a:spcBef>
                <a:spcPct val="60000"/>
              </a:spcBef>
            </a:pPr>
            <a:r>
              <a:rPr lang="en-US" altLang="en-US" sz="1000" u="sng" smtClean="0"/>
              <a:t>On Z axis </a:t>
            </a:r>
            <a:r>
              <a:rPr lang="en-US" altLang="en-US" sz="1000" smtClean="0"/>
              <a:t>we have different initiating events and hazards that should be considered; these include internal initiating events caused by random component failures and human errors, internal hazards such as fires and floods initiated from the sources inside the plant, and external hazards, both natural and man-induced, such as earthquake and airplane crash. Combined hazards are also considered.</a:t>
            </a:r>
          </a:p>
          <a:p>
            <a:pPr>
              <a:lnSpc>
                <a:spcPct val="90000"/>
              </a:lnSpc>
              <a:spcBef>
                <a:spcPct val="60000"/>
              </a:spcBef>
            </a:pPr>
            <a:endParaRPr lang="en-US" altLang="en-US" sz="1000" smtClean="0"/>
          </a:p>
          <a:p>
            <a:pPr>
              <a:lnSpc>
                <a:spcPct val="90000"/>
              </a:lnSpc>
              <a:spcBef>
                <a:spcPct val="60000"/>
              </a:spcBef>
            </a:pPr>
            <a:r>
              <a:rPr lang="en-US" altLang="en-US" sz="1000" smtClean="0"/>
              <a:t>Typically, a PSA study starts from the Level-1 PSA for internal initiating events for full power operating conditions (the blue element) – this is usually the basis for the rest of the PSA.  After this is done, usually other hazards are included in the analysis (the yellow element), and then other operational modes are analyzed (along the Y axis). The vertical cross-section at point ‘1’ on the X axis gives a picture of a full-scope Level-1 PSA.  The same can be considered for Level-2 and Level-3 PSA.</a:t>
            </a:r>
          </a:p>
          <a:p>
            <a:pPr>
              <a:lnSpc>
                <a:spcPct val="90000"/>
              </a:lnSpc>
              <a:spcBef>
                <a:spcPct val="60000"/>
              </a:spcBef>
            </a:pPr>
            <a:endParaRPr lang="en-US" altLang="en-US" sz="1000" smtClean="0"/>
          </a:p>
          <a:p>
            <a:pPr>
              <a:lnSpc>
                <a:spcPct val="90000"/>
              </a:lnSpc>
            </a:pPr>
            <a:r>
              <a:rPr lang="en-GB" altLang="en-US" sz="1000" smtClean="0"/>
              <a:t>A full-scope risk assessment for NPPs includes all elements depicted in the diagram. Level-1, Level-2, and Level-3 PSAs are sequential analyses, where the results of the previous level serves as an input for the next level. </a:t>
            </a:r>
          </a:p>
        </p:txBody>
      </p:sp>
    </p:spTree>
    <p:extLst>
      <p:ext uri="{BB962C8B-B14F-4D97-AF65-F5344CB8AC3E}">
        <p14:creationId xmlns:p14="http://schemas.microsoft.com/office/powerpoint/2010/main" val="257889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636330F4-FBDC-4BEC-A380-46C798FF07B4}" type="slidenum">
              <a:rPr lang="ru-RU" smtClean="0"/>
              <a:pPr/>
              <a:t>29</a:t>
            </a:fld>
            <a:endParaRPr lang="ru-RU"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47738" y="4862513"/>
            <a:ext cx="5203825" cy="4603750"/>
          </a:xfrm>
          <a:noFill/>
          <a:ln/>
        </p:spPr>
        <p:txBody>
          <a:bodyPr/>
          <a:lstStyle/>
          <a:p>
            <a:endParaRPr lang="en-GB" b="1" smtClean="0"/>
          </a:p>
        </p:txBody>
      </p:sp>
    </p:spTree>
    <p:extLst>
      <p:ext uri="{BB962C8B-B14F-4D97-AF65-F5344CB8AC3E}">
        <p14:creationId xmlns:p14="http://schemas.microsoft.com/office/powerpoint/2010/main" val="2432685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5081588"/>
            <a:ext cx="9145588" cy="1776412"/>
            <a:chOff x="1" y="3248"/>
            <a:chExt cx="6241" cy="1119"/>
          </a:xfrm>
        </p:grpSpPr>
        <p:sp>
          <p:nvSpPr>
            <p:cNvPr id="5" name="Rectangle 3"/>
            <p:cNvSpPr>
              <a:spLocks noChangeArrowheads="1"/>
            </p:cNvSpPr>
            <p:nvPr userDrawn="1"/>
          </p:nvSpPr>
          <p:spPr bwMode="auto">
            <a:xfrm>
              <a:off x="1" y="4350"/>
              <a:ext cx="6241" cy="17"/>
            </a:xfrm>
            <a:prstGeom prst="rect">
              <a:avLst/>
            </a:prstGeom>
            <a:solidFill>
              <a:srgbClr val="55A5DF"/>
            </a:solidFill>
            <a:ln>
              <a:noFill/>
            </a:ln>
            <a:extLst/>
          </p:spPr>
          <p:txBody>
            <a:bodyPr/>
            <a:lstStyle/>
            <a:p>
              <a:pPr algn="ctr">
                <a:defRPr/>
              </a:pPr>
              <a:endParaRPr lang="en-GB" sz="2400">
                <a:latin typeface="Arial" pitchFamily="34" charset="0"/>
              </a:endParaRPr>
            </a:p>
          </p:txBody>
        </p:sp>
        <p:sp>
          <p:nvSpPr>
            <p:cNvPr id="6" name="Rectangle 4"/>
            <p:cNvSpPr>
              <a:spLocks noChangeArrowheads="1"/>
            </p:cNvSpPr>
            <p:nvPr userDrawn="1"/>
          </p:nvSpPr>
          <p:spPr bwMode="auto">
            <a:xfrm>
              <a:off x="1" y="4333"/>
              <a:ext cx="6241" cy="34"/>
            </a:xfrm>
            <a:prstGeom prst="rect">
              <a:avLst/>
            </a:prstGeom>
            <a:solidFill>
              <a:srgbClr val="55A5DF"/>
            </a:solidFill>
            <a:ln>
              <a:noFill/>
            </a:ln>
            <a:extLst/>
          </p:spPr>
          <p:txBody>
            <a:bodyPr/>
            <a:lstStyle/>
            <a:p>
              <a:pPr algn="ctr">
                <a:defRPr/>
              </a:pPr>
              <a:endParaRPr lang="en-GB" sz="2400">
                <a:latin typeface="Arial" pitchFamily="34" charset="0"/>
              </a:endParaRPr>
            </a:p>
          </p:txBody>
        </p:sp>
        <p:sp>
          <p:nvSpPr>
            <p:cNvPr id="7" name="Rectangle 5"/>
            <p:cNvSpPr>
              <a:spLocks noChangeArrowheads="1"/>
            </p:cNvSpPr>
            <p:nvPr userDrawn="1"/>
          </p:nvSpPr>
          <p:spPr bwMode="auto">
            <a:xfrm>
              <a:off x="1" y="4317"/>
              <a:ext cx="6241" cy="33"/>
            </a:xfrm>
            <a:prstGeom prst="rect">
              <a:avLst/>
            </a:prstGeom>
            <a:solidFill>
              <a:srgbClr val="57A6DF"/>
            </a:solidFill>
            <a:ln>
              <a:noFill/>
            </a:ln>
            <a:extLst/>
          </p:spPr>
          <p:txBody>
            <a:bodyPr/>
            <a:lstStyle/>
            <a:p>
              <a:pPr algn="ctr">
                <a:defRPr/>
              </a:pPr>
              <a:endParaRPr lang="en-GB" sz="2400">
                <a:latin typeface="Arial" pitchFamily="34" charset="0"/>
              </a:endParaRPr>
            </a:p>
          </p:txBody>
        </p:sp>
        <p:sp>
          <p:nvSpPr>
            <p:cNvPr id="8" name="Rectangle 6"/>
            <p:cNvSpPr>
              <a:spLocks noChangeArrowheads="1"/>
            </p:cNvSpPr>
            <p:nvPr userDrawn="1"/>
          </p:nvSpPr>
          <p:spPr bwMode="auto">
            <a:xfrm>
              <a:off x="1" y="4300"/>
              <a:ext cx="6241" cy="33"/>
            </a:xfrm>
            <a:prstGeom prst="rect">
              <a:avLst/>
            </a:prstGeom>
            <a:solidFill>
              <a:srgbClr val="59A6DF"/>
            </a:solidFill>
            <a:ln>
              <a:noFill/>
            </a:ln>
            <a:extLst/>
          </p:spPr>
          <p:txBody>
            <a:bodyPr/>
            <a:lstStyle/>
            <a:p>
              <a:pPr algn="ctr">
                <a:defRPr/>
              </a:pPr>
              <a:endParaRPr lang="en-GB" sz="2400">
                <a:latin typeface="Arial" pitchFamily="34" charset="0"/>
              </a:endParaRPr>
            </a:p>
          </p:txBody>
        </p:sp>
        <p:sp>
          <p:nvSpPr>
            <p:cNvPr id="9" name="Rectangle 7"/>
            <p:cNvSpPr>
              <a:spLocks noChangeArrowheads="1"/>
            </p:cNvSpPr>
            <p:nvPr userDrawn="1"/>
          </p:nvSpPr>
          <p:spPr bwMode="auto">
            <a:xfrm>
              <a:off x="1" y="4283"/>
              <a:ext cx="6241" cy="34"/>
            </a:xfrm>
            <a:prstGeom prst="rect">
              <a:avLst/>
            </a:prstGeom>
            <a:solidFill>
              <a:srgbClr val="5BA7E0"/>
            </a:solidFill>
            <a:ln>
              <a:noFill/>
            </a:ln>
            <a:extLst/>
          </p:spPr>
          <p:txBody>
            <a:bodyPr/>
            <a:lstStyle/>
            <a:p>
              <a:pPr algn="ctr">
                <a:defRPr/>
              </a:pPr>
              <a:endParaRPr lang="en-GB" sz="2400">
                <a:latin typeface="Arial" pitchFamily="34" charset="0"/>
              </a:endParaRPr>
            </a:p>
          </p:txBody>
        </p:sp>
        <p:sp>
          <p:nvSpPr>
            <p:cNvPr id="10" name="Rectangle 8"/>
            <p:cNvSpPr>
              <a:spLocks noChangeArrowheads="1"/>
            </p:cNvSpPr>
            <p:nvPr userDrawn="1"/>
          </p:nvSpPr>
          <p:spPr bwMode="auto">
            <a:xfrm>
              <a:off x="1" y="4266"/>
              <a:ext cx="6241" cy="34"/>
            </a:xfrm>
            <a:prstGeom prst="rect">
              <a:avLst/>
            </a:prstGeom>
            <a:solidFill>
              <a:srgbClr val="5CA8E0"/>
            </a:solidFill>
            <a:ln>
              <a:noFill/>
            </a:ln>
            <a:extLst/>
          </p:spPr>
          <p:txBody>
            <a:bodyPr/>
            <a:lstStyle/>
            <a:p>
              <a:pPr algn="ctr">
                <a:defRPr/>
              </a:pPr>
              <a:endParaRPr lang="en-GB" sz="2400">
                <a:latin typeface="Arial" pitchFamily="34" charset="0"/>
              </a:endParaRPr>
            </a:p>
          </p:txBody>
        </p:sp>
        <p:sp>
          <p:nvSpPr>
            <p:cNvPr id="11" name="Rectangle 9"/>
            <p:cNvSpPr>
              <a:spLocks noChangeArrowheads="1"/>
            </p:cNvSpPr>
            <p:nvPr userDrawn="1"/>
          </p:nvSpPr>
          <p:spPr bwMode="auto">
            <a:xfrm>
              <a:off x="1" y="4249"/>
              <a:ext cx="6241" cy="34"/>
            </a:xfrm>
            <a:prstGeom prst="rect">
              <a:avLst/>
            </a:prstGeom>
            <a:solidFill>
              <a:srgbClr val="5EA8E0"/>
            </a:solidFill>
            <a:ln>
              <a:noFill/>
            </a:ln>
            <a:extLst/>
          </p:spPr>
          <p:txBody>
            <a:bodyPr/>
            <a:lstStyle/>
            <a:p>
              <a:pPr algn="ctr">
                <a:defRPr/>
              </a:pPr>
              <a:endParaRPr lang="en-GB" sz="2400">
                <a:latin typeface="Arial" pitchFamily="34" charset="0"/>
              </a:endParaRPr>
            </a:p>
          </p:txBody>
        </p:sp>
        <p:sp>
          <p:nvSpPr>
            <p:cNvPr id="12" name="Rectangle 10"/>
            <p:cNvSpPr>
              <a:spLocks noChangeArrowheads="1"/>
            </p:cNvSpPr>
            <p:nvPr userDrawn="1"/>
          </p:nvSpPr>
          <p:spPr bwMode="auto">
            <a:xfrm>
              <a:off x="1" y="4233"/>
              <a:ext cx="6241" cy="33"/>
            </a:xfrm>
            <a:prstGeom prst="rect">
              <a:avLst/>
            </a:prstGeom>
            <a:solidFill>
              <a:srgbClr val="61AAE1"/>
            </a:solidFill>
            <a:ln>
              <a:noFill/>
            </a:ln>
            <a:extLst/>
          </p:spPr>
          <p:txBody>
            <a:bodyPr/>
            <a:lstStyle/>
            <a:p>
              <a:pPr algn="ctr">
                <a:defRPr/>
              </a:pPr>
              <a:endParaRPr lang="en-GB" sz="2400">
                <a:latin typeface="Arial" pitchFamily="34" charset="0"/>
              </a:endParaRPr>
            </a:p>
          </p:txBody>
        </p:sp>
        <p:sp>
          <p:nvSpPr>
            <p:cNvPr id="13" name="Rectangle 11"/>
            <p:cNvSpPr>
              <a:spLocks noChangeArrowheads="1"/>
            </p:cNvSpPr>
            <p:nvPr userDrawn="1"/>
          </p:nvSpPr>
          <p:spPr bwMode="auto">
            <a:xfrm>
              <a:off x="1" y="4216"/>
              <a:ext cx="6241" cy="33"/>
            </a:xfrm>
            <a:prstGeom prst="rect">
              <a:avLst/>
            </a:prstGeom>
            <a:solidFill>
              <a:srgbClr val="63AAE1"/>
            </a:solidFill>
            <a:ln>
              <a:noFill/>
            </a:ln>
            <a:extLst/>
          </p:spPr>
          <p:txBody>
            <a:bodyPr/>
            <a:lstStyle/>
            <a:p>
              <a:pPr algn="ctr">
                <a:defRPr/>
              </a:pPr>
              <a:endParaRPr lang="en-GB" sz="2400">
                <a:latin typeface="Arial" pitchFamily="34" charset="0"/>
              </a:endParaRPr>
            </a:p>
          </p:txBody>
        </p:sp>
        <p:sp>
          <p:nvSpPr>
            <p:cNvPr id="14" name="Rectangle 12"/>
            <p:cNvSpPr>
              <a:spLocks noChangeArrowheads="1"/>
            </p:cNvSpPr>
            <p:nvPr userDrawn="1"/>
          </p:nvSpPr>
          <p:spPr bwMode="auto">
            <a:xfrm>
              <a:off x="1" y="4199"/>
              <a:ext cx="6241" cy="34"/>
            </a:xfrm>
            <a:prstGeom prst="rect">
              <a:avLst/>
            </a:prstGeom>
            <a:solidFill>
              <a:srgbClr val="64ACE2"/>
            </a:solidFill>
            <a:ln>
              <a:noFill/>
            </a:ln>
            <a:extLst/>
          </p:spPr>
          <p:txBody>
            <a:bodyPr/>
            <a:lstStyle/>
            <a:p>
              <a:pPr algn="ctr">
                <a:defRPr/>
              </a:pPr>
              <a:endParaRPr lang="en-GB" sz="2400">
                <a:latin typeface="Arial" pitchFamily="34" charset="0"/>
              </a:endParaRPr>
            </a:p>
          </p:txBody>
        </p:sp>
        <p:sp>
          <p:nvSpPr>
            <p:cNvPr id="15" name="Rectangle 13"/>
            <p:cNvSpPr>
              <a:spLocks noChangeArrowheads="1"/>
            </p:cNvSpPr>
            <p:nvPr userDrawn="1"/>
          </p:nvSpPr>
          <p:spPr bwMode="auto">
            <a:xfrm>
              <a:off x="1" y="4182"/>
              <a:ext cx="6241" cy="34"/>
            </a:xfrm>
            <a:prstGeom prst="rect">
              <a:avLst/>
            </a:prstGeom>
            <a:solidFill>
              <a:srgbClr val="66ACE2"/>
            </a:solidFill>
            <a:ln>
              <a:noFill/>
            </a:ln>
            <a:extLst/>
          </p:spPr>
          <p:txBody>
            <a:bodyPr/>
            <a:lstStyle/>
            <a:p>
              <a:pPr algn="ctr">
                <a:defRPr/>
              </a:pPr>
              <a:endParaRPr lang="en-GB" sz="2400">
                <a:latin typeface="Arial" pitchFamily="34" charset="0"/>
              </a:endParaRPr>
            </a:p>
          </p:txBody>
        </p:sp>
        <p:sp>
          <p:nvSpPr>
            <p:cNvPr id="16" name="Rectangle 14"/>
            <p:cNvSpPr>
              <a:spLocks noChangeArrowheads="1"/>
            </p:cNvSpPr>
            <p:nvPr userDrawn="1"/>
          </p:nvSpPr>
          <p:spPr bwMode="auto">
            <a:xfrm>
              <a:off x="1" y="4157"/>
              <a:ext cx="6241" cy="42"/>
            </a:xfrm>
            <a:prstGeom prst="rect">
              <a:avLst/>
            </a:prstGeom>
            <a:solidFill>
              <a:srgbClr val="67ACE2"/>
            </a:solidFill>
            <a:ln>
              <a:noFill/>
            </a:ln>
            <a:extLst/>
          </p:spPr>
          <p:txBody>
            <a:bodyPr/>
            <a:lstStyle/>
            <a:p>
              <a:pPr algn="ctr">
                <a:defRPr/>
              </a:pPr>
              <a:endParaRPr lang="en-GB" sz="2400">
                <a:latin typeface="Arial" pitchFamily="34" charset="0"/>
              </a:endParaRPr>
            </a:p>
          </p:txBody>
        </p:sp>
        <p:sp>
          <p:nvSpPr>
            <p:cNvPr id="17" name="Rectangle 15"/>
            <p:cNvSpPr>
              <a:spLocks noChangeArrowheads="1"/>
            </p:cNvSpPr>
            <p:nvPr userDrawn="1"/>
          </p:nvSpPr>
          <p:spPr bwMode="auto">
            <a:xfrm>
              <a:off x="1" y="4140"/>
              <a:ext cx="6241" cy="42"/>
            </a:xfrm>
            <a:prstGeom prst="rect">
              <a:avLst/>
            </a:prstGeom>
            <a:solidFill>
              <a:srgbClr val="69AEE3"/>
            </a:solidFill>
            <a:ln>
              <a:noFill/>
            </a:ln>
            <a:extLst/>
          </p:spPr>
          <p:txBody>
            <a:bodyPr/>
            <a:lstStyle/>
            <a:p>
              <a:pPr algn="ctr">
                <a:defRPr/>
              </a:pPr>
              <a:endParaRPr lang="en-GB" sz="2400">
                <a:latin typeface="Arial" pitchFamily="34" charset="0"/>
              </a:endParaRPr>
            </a:p>
          </p:txBody>
        </p:sp>
        <p:sp>
          <p:nvSpPr>
            <p:cNvPr id="18" name="Rectangle 16"/>
            <p:cNvSpPr>
              <a:spLocks noChangeArrowheads="1"/>
            </p:cNvSpPr>
            <p:nvPr userDrawn="1"/>
          </p:nvSpPr>
          <p:spPr bwMode="auto">
            <a:xfrm>
              <a:off x="1" y="4123"/>
              <a:ext cx="6241" cy="34"/>
            </a:xfrm>
            <a:prstGeom prst="rect">
              <a:avLst/>
            </a:prstGeom>
            <a:solidFill>
              <a:srgbClr val="6EB0E3"/>
            </a:solidFill>
            <a:ln>
              <a:noFill/>
            </a:ln>
            <a:extLst/>
          </p:spPr>
          <p:txBody>
            <a:bodyPr/>
            <a:lstStyle/>
            <a:p>
              <a:pPr algn="ctr">
                <a:defRPr/>
              </a:pPr>
              <a:endParaRPr lang="en-GB" sz="2400">
                <a:latin typeface="Arial" pitchFamily="34" charset="0"/>
              </a:endParaRPr>
            </a:p>
          </p:txBody>
        </p:sp>
        <p:sp>
          <p:nvSpPr>
            <p:cNvPr id="19" name="Rectangle 17"/>
            <p:cNvSpPr>
              <a:spLocks noChangeArrowheads="1"/>
            </p:cNvSpPr>
            <p:nvPr userDrawn="1"/>
          </p:nvSpPr>
          <p:spPr bwMode="auto">
            <a:xfrm>
              <a:off x="1" y="4107"/>
              <a:ext cx="6241" cy="33"/>
            </a:xfrm>
            <a:prstGeom prst="rect">
              <a:avLst/>
            </a:prstGeom>
            <a:solidFill>
              <a:srgbClr val="70B1E4"/>
            </a:solidFill>
            <a:ln>
              <a:noFill/>
            </a:ln>
            <a:extLst/>
          </p:spPr>
          <p:txBody>
            <a:bodyPr/>
            <a:lstStyle/>
            <a:p>
              <a:pPr algn="ctr">
                <a:defRPr/>
              </a:pPr>
              <a:endParaRPr lang="en-GB" sz="2400">
                <a:latin typeface="Arial" pitchFamily="34" charset="0"/>
              </a:endParaRPr>
            </a:p>
          </p:txBody>
        </p:sp>
        <p:sp>
          <p:nvSpPr>
            <p:cNvPr id="20" name="Rectangle 18"/>
            <p:cNvSpPr>
              <a:spLocks noChangeArrowheads="1"/>
            </p:cNvSpPr>
            <p:nvPr userDrawn="1"/>
          </p:nvSpPr>
          <p:spPr bwMode="auto">
            <a:xfrm>
              <a:off x="1" y="4090"/>
              <a:ext cx="6241" cy="33"/>
            </a:xfrm>
            <a:prstGeom prst="rect">
              <a:avLst/>
            </a:prstGeom>
            <a:solidFill>
              <a:srgbClr val="73B2E5"/>
            </a:solidFill>
            <a:ln>
              <a:noFill/>
            </a:ln>
            <a:extLst/>
          </p:spPr>
          <p:txBody>
            <a:bodyPr/>
            <a:lstStyle/>
            <a:p>
              <a:pPr algn="ctr">
                <a:defRPr/>
              </a:pPr>
              <a:endParaRPr lang="en-GB" sz="2400">
                <a:latin typeface="Arial" pitchFamily="34" charset="0"/>
              </a:endParaRPr>
            </a:p>
          </p:txBody>
        </p:sp>
        <p:sp>
          <p:nvSpPr>
            <p:cNvPr id="21" name="Rectangle 19"/>
            <p:cNvSpPr>
              <a:spLocks noChangeArrowheads="1"/>
            </p:cNvSpPr>
            <p:nvPr userDrawn="1"/>
          </p:nvSpPr>
          <p:spPr bwMode="auto">
            <a:xfrm>
              <a:off x="1" y="4073"/>
              <a:ext cx="6241" cy="34"/>
            </a:xfrm>
            <a:prstGeom prst="rect">
              <a:avLst/>
            </a:prstGeom>
            <a:solidFill>
              <a:srgbClr val="76B4E5"/>
            </a:solidFill>
            <a:ln>
              <a:noFill/>
            </a:ln>
            <a:extLst/>
          </p:spPr>
          <p:txBody>
            <a:bodyPr/>
            <a:lstStyle/>
            <a:p>
              <a:pPr algn="ctr">
                <a:defRPr/>
              </a:pPr>
              <a:endParaRPr lang="en-GB" sz="2400">
                <a:latin typeface="Arial" pitchFamily="34" charset="0"/>
              </a:endParaRPr>
            </a:p>
          </p:txBody>
        </p:sp>
        <p:sp>
          <p:nvSpPr>
            <p:cNvPr id="22" name="Rectangle 20"/>
            <p:cNvSpPr>
              <a:spLocks noChangeArrowheads="1"/>
            </p:cNvSpPr>
            <p:nvPr userDrawn="1"/>
          </p:nvSpPr>
          <p:spPr bwMode="auto">
            <a:xfrm>
              <a:off x="1" y="4056"/>
              <a:ext cx="6241" cy="34"/>
            </a:xfrm>
            <a:prstGeom prst="rect">
              <a:avLst/>
            </a:prstGeom>
            <a:solidFill>
              <a:srgbClr val="77B5E6"/>
            </a:solidFill>
            <a:ln>
              <a:noFill/>
            </a:ln>
            <a:extLst/>
          </p:spPr>
          <p:txBody>
            <a:bodyPr/>
            <a:lstStyle/>
            <a:p>
              <a:pPr algn="ctr">
                <a:defRPr/>
              </a:pPr>
              <a:endParaRPr lang="en-GB" sz="2400">
                <a:latin typeface="Arial" pitchFamily="34" charset="0"/>
              </a:endParaRPr>
            </a:p>
          </p:txBody>
        </p:sp>
        <p:sp>
          <p:nvSpPr>
            <p:cNvPr id="23" name="Rectangle 21"/>
            <p:cNvSpPr>
              <a:spLocks noChangeArrowheads="1"/>
            </p:cNvSpPr>
            <p:nvPr userDrawn="1"/>
          </p:nvSpPr>
          <p:spPr bwMode="auto">
            <a:xfrm>
              <a:off x="1" y="4039"/>
              <a:ext cx="6241" cy="34"/>
            </a:xfrm>
            <a:prstGeom prst="rect">
              <a:avLst/>
            </a:prstGeom>
            <a:solidFill>
              <a:srgbClr val="79B6E6"/>
            </a:solidFill>
            <a:ln>
              <a:noFill/>
            </a:ln>
            <a:extLst/>
          </p:spPr>
          <p:txBody>
            <a:bodyPr/>
            <a:lstStyle/>
            <a:p>
              <a:pPr algn="ctr">
                <a:defRPr/>
              </a:pPr>
              <a:endParaRPr lang="en-GB" sz="2400">
                <a:latin typeface="Arial" pitchFamily="34" charset="0"/>
              </a:endParaRPr>
            </a:p>
          </p:txBody>
        </p:sp>
        <p:sp>
          <p:nvSpPr>
            <p:cNvPr id="24" name="Rectangle 22"/>
            <p:cNvSpPr>
              <a:spLocks noChangeArrowheads="1"/>
            </p:cNvSpPr>
            <p:nvPr userDrawn="1"/>
          </p:nvSpPr>
          <p:spPr bwMode="auto">
            <a:xfrm>
              <a:off x="1" y="4022"/>
              <a:ext cx="6241" cy="34"/>
            </a:xfrm>
            <a:prstGeom prst="rect">
              <a:avLst/>
            </a:prstGeom>
            <a:solidFill>
              <a:srgbClr val="7DB8E7"/>
            </a:solidFill>
            <a:ln>
              <a:noFill/>
            </a:ln>
            <a:extLst/>
          </p:spPr>
          <p:txBody>
            <a:bodyPr/>
            <a:lstStyle/>
            <a:p>
              <a:pPr algn="ctr">
                <a:defRPr/>
              </a:pPr>
              <a:endParaRPr lang="en-GB" sz="2400">
                <a:latin typeface="Arial" pitchFamily="34" charset="0"/>
              </a:endParaRPr>
            </a:p>
          </p:txBody>
        </p:sp>
        <p:sp>
          <p:nvSpPr>
            <p:cNvPr id="25" name="Rectangle 23"/>
            <p:cNvSpPr>
              <a:spLocks noChangeArrowheads="1"/>
            </p:cNvSpPr>
            <p:nvPr userDrawn="1"/>
          </p:nvSpPr>
          <p:spPr bwMode="auto">
            <a:xfrm>
              <a:off x="1" y="4006"/>
              <a:ext cx="6241" cy="33"/>
            </a:xfrm>
            <a:prstGeom prst="rect">
              <a:avLst/>
            </a:prstGeom>
            <a:solidFill>
              <a:srgbClr val="7FB9E7"/>
            </a:solidFill>
            <a:ln>
              <a:noFill/>
            </a:ln>
            <a:extLst/>
          </p:spPr>
          <p:txBody>
            <a:bodyPr/>
            <a:lstStyle/>
            <a:p>
              <a:pPr algn="ctr">
                <a:defRPr/>
              </a:pPr>
              <a:endParaRPr lang="en-GB" sz="2400">
                <a:latin typeface="Arial" pitchFamily="34" charset="0"/>
              </a:endParaRPr>
            </a:p>
          </p:txBody>
        </p:sp>
        <p:sp>
          <p:nvSpPr>
            <p:cNvPr id="26" name="Rectangle 24"/>
            <p:cNvSpPr>
              <a:spLocks noChangeArrowheads="1"/>
            </p:cNvSpPr>
            <p:nvPr userDrawn="1"/>
          </p:nvSpPr>
          <p:spPr bwMode="auto">
            <a:xfrm>
              <a:off x="1" y="3989"/>
              <a:ext cx="6241" cy="33"/>
            </a:xfrm>
            <a:prstGeom prst="rect">
              <a:avLst/>
            </a:prstGeom>
            <a:solidFill>
              <a:srgbClr val="81B9E7"/>
            </a:solidFill>
            <a:ln>
              <a:noFill/>
            </a:ln>
            <a:extLst/>
          </p:spPr>
          <p:txBody>
            <a:bodyPr/>
            <a:lstStyle/>
            <a:p>
              <a:pPr algn="ctr">
                <a:defRPr/>
              </a:pPr>
              <a:endParaRPr lang="en-GB" sz="2400">
                <a:latin typeface="Arial" pitchFamily="34" charset="0"/>
              </a:endParaRPr>
            </a:p>
          </p:txBody>
        </p:sp>
        <p:sp>
          <p:nvSpPr>
            <p:cNvPr id="27" name="Rectangle 25"/>
            <p:cNvSpPr>
              <a:spLocks noChangeArrowheads="1"/>
            </p:cNvSpPr>
            <p:nvPr userDrawn="1"/>
          </p:nvSpPr>
          <p:spPr bwMode="auto">
            <a:xfrm>
              <a:off x="1" y="3972"/>
              <a:ext cx="6241" cy="34"/>
            </a:xfrm>
            <a:prstGeom prst="rect">
              <a:avLst/>
            </a:prstGeom>
            <a:solidFill>
              <a:srgbClr val="82BBE8"/>
            </a:solidFill>
            <a:ln>
              <a:noFill/>
            </a:ln>
            <a:extLst/>
          </p:spPr>
          <p:txBody>
            <a:bodyPr/>
            <a:lstStyle/>
            <a:p>
              <a:pPr algn="ctr">
                <a:defRPr/>
              </a:pPr>
              <a:endParaRPr lang="en-GB" sz="2400">
                <a:latin typeface="Arial" pitchFamily="34" charset="0"/>
              </a:endParaRPr>
            </a:p>
          </p:txBody>
        </p:sp>
        <p:sp>
          <p:nvSpPr>
            <p:cNvPr id="28" name="Rectangle 26"/>
            <p:cNvSpPr>
              <a:spLocks noChangeArrowheads="1"/>
            </p:cNvSpPr>
            <p:nvPr userDrawn="1"/>
          </p:nvSpPr>
          <p:spPr bwMode="auto">
            <a:xfrm>
              <a:off x="1" y="3955"/>
              <a:ext cx="6241" cy="34"/>
            </a:xfrm>
            <a:prstGeom prst="rect">
              <a:avLst/>
            </a:prstGeom>
            <a:solidFill>
              <a:srgbClr val="84BBE8"/>
            </a:solidFill>
            <a:ln>
              <a:noFill/>
            </a:ln>
            <a:extLst/>
          </p:spPr>
          <p:txBody>
            <a:bodyPr/>
            <a:lstStyle/>
            <a:p>
              <a:pPr algn="ctr">
                <a:defRPr/>
              </a:pPr>
              <a:endParaRPr lang="en-GB" sz="2400">
                <a:latin typeface="Arial" pitchFamily="34" charset="0"/>
              </a:endParaRPr>
            </a:p>
          </p:txBody>
        </p:sp>
        <p:sp>
          <p:nvSpPr>
            <p:cNvPr id="29" name="Rectangle 27"/>
            <p:cNvSpPr>
              <a:spLocks noChangeArrowheads="1"/>
            </p:cNvSpPr>
            <p:nvPr userDrawn="1"/>
          </p:nvSpPr>
          <p:spPr bwMode="auto">
            <a:xfrm>
              <a:off x="1" y="3938"/>
              <a:ext cx="6241" cy="34"/>
            </a:xfrm>
            <a:prstGeom prst="rect">
              <a:avLst/>
            </a:prstGeom>
            <a:solidFill>
              <a:srgbClr val="86BDE9"/>
            </a:solidFill>
            <a:ln>
              <a:noFill/>
            </a:ln>
            <a:extLst/>
          </p:spPr>
          <p:txBody>
            <a:bodyPr/>
            <a:lstStyle/>
            <a:p>
              <a:pPr algn="ctr">
                <a:defRPr/>
              </a:pPr>
              <a:endParaRPr lang="en-GB" sz="2400">
                <a:latin typeface="Arial" pitchFamily="34" charset="0"/>
              </a:endParaRPr>
            </a:p>
          </p:txBody>
        </p:sp>
        <p:sp>
          <p:nvSpPr>
            <p:cNvPr id="30" name="Rectangle 28"/>
            <p:cNvSpPr>
              <a:spLocks noChangeArrowheads="1"/>
            </p:cNvSpPr>
            <p:nvPr userDrawn="1"/>
          </p:nvSpPr>
          <p:spPr bwMode="auto">
            <a:xfrm>
              <a:off x="1" y="3922"/>
              <a:ext cx="6241" cy="33"/>
            </a:xfrm>
            <a:prstGeom prst="rect">
              <a:avLst/>
            </a:prstGeom>
            <a:solidFill>
              <a:srgbClr val="89BEE9"/>
            </a:solidFill>
            <a:ln>
              <a:noFill/>
            </a:ln>
            <a:extLst/>
          </p:spPr>
          <p:txBody>
            <a:bodyPr/>
            <a:lstStyle/>
            <a:p>
              <a:pPr algn="ctr">
                <a:defRPr/>
              </a:pPr>
              <a:endParaRPr lang="en-GB" sz="2400">
                <a:latin typeface="Arial" pitchFamily="34" charset="0"/>
              </a:endParaRPr>
            </a:p>
          </p:txBody>
        </p:sp>
        <p:sp>
          <p:nvSpPr>
            <p:cNvPr id="31" name="Rectangle 29"/>
            <p:cNvSpPr>
              <a:spLocks noChangeArrowheads="1"/>
            </p:cNvSpPr>
            <p:nvPr userDrawn="1"/>
          </p:nvSpPr>
          <p:spPr bwMode="auto">
            <a:xfrm>
              <a:off x="1" y="3905"/>
              <a:ext cx="6241" cy="33"/>
            </a:xfrm>
            <a:prstGeom prst="rect">
              <a:avLst/>
            </a:prstGeom>
            <a:solidFill>
              <a:srgbClr val="8BBFEA"/>
            </a:solidFill>
            <a:ln>
              <a:noFill/>
            </a:ln>
            <a:extLst/>
          </p:spPr>
          <p:txBody>
            <a:bodyPr/>
            <a:lstStyle/>
            <a:p>
              <a:pPr algn="ctr">
                <a:defRPr/>
              </a:pPr>
              <a:endParaRPr lang="en-GB" sz="2400">
                <a:latin typeface="Arial" pitchFamily="34" charset="0"/>
              </a:endParaRPr>
            </a:p>
          </p:txBody>
        </p:sp>
        <p:sp>
          <p:nvSpPr>
            <p:cNvPr id="32" name="Rectangle 30"/>
            <p:cNvSpPr>
              <a:spLocks noChangeArrowheads="1"/>
            </p:cNvSpPr>
            <p:nvPr userDrawn="1"/>
          </p:nvSpPr>
          <p:spPr bwMode="auto">
            <a:xfrm>
              <a:off x="1" y="3888"/>
              <a:ext cx="6241" cy="34"/>
            </a:xfrm>
            <a:prstGeom prst="rect">
              <a:avLst/>
            </a:prstGeom>
            <a:solidFill>
              <a:srgbClr val="8DC0EA"/>
            </a:solidFill>
            <a:ln>
              <a:noFill/>
            </a:ln>
            <a:extLst/>
          </p:spPr>
          <p:txBody>
            <a:bodyPr/>
            <a:lstStyle/>
            <a:p>
              <a:pPr algn="ctr">
                <a:defRPr/>
              </a:pPr>
              <a:endParaRPr lang="en-GB" sz="2400">
                <a:latin typeface="Arial" pitchFamily="34" charset="0"/>
              </a:endParaRPr>
            </a:p>
          </p:txBody>
        </p:sp>
        <p:sp>
          <p:nvSpPr>
            <p:cNvPr id="33" name="Rectangle 31"/>
            <p:cNvSpPr>
              <a:spLocks noChangeArrowheads="1"/>
            </p:cNvSpPr>
            <p:nvPr userDrawn="1"/>
          </p:nvSpPr>
          <p:spPr bwMode="auto">
            <a:xfrm>
              <a:off x="1" y="3871"/>
              <a:ext cx="6241" cy="34"/>
            </a:xfrm>
            <a:prstGeom prst="rect">
              <a:avLst/>
            </a:prstGeom>
            <a:solidFill>
              <a:srgbClr val="8EC0EA"/>
            </a:solidFill>
            <a:ln>
              <a:noFill/>
            </a:ln>
            <a:extLst/>
          </p:spPr>
          <p:txBody>
            <a:bodyPr/>
            <a:lstStyle/>
            <a:p>
              <a:pPr algn="ctr">
                <a:defRPr/>
              </a:pPr>
              <a:endParaRPr lang="en-GB" sz="2400">
                <a:latin typeface="Arial" pitchFamily="34" charset="0"/>
              </a:endParaRPr>
            </a:p>
          </p:txBody>
        </p:sp>
        <p:sp>
          <p:nvSpPr>
            <p:cNvPr id="34" name="Rectangle 32"/>
            <p:cNvSpPr>
              <a:spLocks noChangeArrowheads="1"/>
            </p:cNvSpPr>
            <p:nvPr userDrawn="1"/>
          </p:nvSpPr>
          <p:spPr bwMode="auto">
            <a:xfrm>
              <a:off x="1" y="3854"/>
              <a:ext cx="6241" cy="34"/>
            </a:xfrm>
            <a:prstGeom prst="rect">
              <a:avLst/>
            </a:prstGeom>
            <a:solidFill>
              <a:srgbClr val="90C1EB"/>
            </a:solidFill>
            <a:ln>
              <a:noFill/>
            </a:ln>
            <a:extLst/>
          </p:spPr>
          <p:txBody>
            <a:bodyPr/>
            <a:lstStyle/>
            <a:p>
              <a:pPr algn="ctr">
                <a:defRPr/>
              </a:pPr>
              <a:endParaRPr lang="en-GB" sz="2400">
                <a:latin typeface="Arial" pitchFamily="34" charset="0"/>
              </a:endParaRPr>
            </a:p>
          </p:txBody>
        </p:sp>
        <p:sp>
          <p:nvSpPr>
            <p:cNvPr id="35" name="Rectangle 33"/>
            <p:cNvSpPr>
              <a:spLocks noChangeArrowheads="1"/>
            </p:cNvSpPr>
            <p:nvPr userDrawn="1"/>
          </p:nvSpPr>
          <p:spPr bwMode="auto">
            <a:xfrm>
              <a:off x="1" y="3838"/>
              <a:ext cx="6241" cy="33"/>
            </a:xfrm>
            <a:prstGeom prst="rect">
              <a:avLst/>
            </a:prstGeom>
            <a:solidFill>
              <a:srgbClr val="92C2EB"/>
            </a:solidFill>
            <a:ln>
              <a:noFill/>
            </a:ln>
            <a:extLst/>
          </p:spPr>
          <p:txBody>
            <a:bodyPr/>
            <a:lstStyle/>
            <a:p>
              <a:pPr algn="ctr">
                <a:defRPr/>
              </a:pPr>
              <a:endParaRPr lang="en-GB" sz="2400">
                <a:latin typeface="Arial" pitchFamily="34" charset="0"/>
              </a:endParaRPr>
            </a:p>
          </p:txBody>
        </p:sp>
        <p:sp>
          <p:nvSpPr>
            <p:cNvPr id="36" name="Rectangle 34"/>
            <p:cNvSpPr>
              <a:spLocks noChangeArrowheads="1"/>
            </p:cNvSpPr>
            <p:nvPr userDrawn="1"/>
          </p:nvSpPr>
          <p:spPr bwMode="auto">
            <a:xfrm>
              <a:off x="1" y="3821"/>
              <a:ext cx="6241" cy="33"/>
            </a:xfrm>
            <a:prstGeom prst="rect">
              <a:avLst/>
            </a:prstGeom>
            <a:solidFill>
              <a:srgbClr val="97C5ED"/>
            </a:solidFill>
            <a:ln>
              <a:noFill/>
            </a:ln>
            <a:extLst/>
          </p:spPr>
          <p:txBody>
            <a:bodyPr/>
            <a:lstStyle/>
            <a:p>
              <a:pPr algn="ctr">
                <a:defRPr/>
              </a:pPr>
              <a:endParaRPr lang="en-GB" sz="2400">
                <a:latin typeface="Arial" pitchFamily="34" charset="0"/>
              </a:endParaRPr>
            </a:p>
          </p:txBody>
        </p:sp>
        <p:sp>
          <p:nvSpPr>
            <p:cNvPr id="37" name="Rectangle 35"/>
            <p:cNvSpPr>
              <a:spLocks noChangeArrowheads="1"/>
            </p:cNvSpPr>
            <p:nvPr userDrawn="1"/>
          </p:nvSpPr>
          <p:spPr bwMode="auto">
            <a:xfrm>
              <a:off x="1" y="3796"/>
              <a:ext cx="6241" cy="42"/>
            </a:xfrm>
            <a:prstGeom prst="rect">
              <a:avLst/>
            </a:prstGeom>
            <a:solidFill>
              <a:srgbClr val="9AC6ED"/>
            </a:solidFill>
            <a:ln>
              <a:noFill/>
            </a:ln>
            <a:extLst/>
          </p:spPr>
          <p:txBody>
            <a:bodyPr/>
            <a:lstStyle/>
            <a:p>
              <a:pPr algn="ctr">
                <a:defRPr/>
              </a:pPr>
              <a:endParaRPr lang="en-GB" sz="2400">
                <a:latin typeface="Arial" pitchFamily="34" charset="0"/>
              </a:endParaRPr>
            </a:p>
          </p:txBody>
        </p:sp>
        <p:sp>
          <p:nvSpPr>
            <p:cNvPr id="38" name="Rectangle 36"/>
            <p:cNvSpPr>
              <a:spLocks noChangeArrowheads="1"/>
            </p:cNvSpPr>
            <p:nvPr userDrawn="1"/>
          </p:nvSpPr>
          <p:spPr bwMode="auto">
            <a:xfrm>
              <a:off x="1" y="3779"/>
              <a:ext cx="6241" cy="42"/>
            </a:xfrm>
            <a:prstGeom prst="rect">
              <a:avLst/>
            </a:prstGeom>
            <a:solidFill>
              <a:srgbClr val="9DC8ED"/>
            </a:solidFill>
            <a:ln>
              <a:noFill/>
            </a:ln>
            <a:extLst/>
          </p:spPr>
          <p:txBody>
            <a:bodyPr/>
            <a:lstStyle/>
            <a:p>
              <a:pPr algn="ctr">
                <a:defRPr/>
              </a:pPr>
              <a:endParaRPr lang="en-GB" sz="2400">
                <a:latin typeface="Arial" pitchFamily="34" charset="0"/>
              </a:endParaRPr>
            </a:p>
          </p:txBody>
        </p:sp>
        <p:sp>
          <p:nvSpPr>
            <p:cNvPr id="39" name="Rectangle 37"/>
            <p:cNvSpPr>
              <a:spLocks noChangeArrowheads="1"/>
            </p:cNvSpPr>
            <p:nvPr userDrawn="1"/>
          </p:nvSpPr>
          <p:spPr bwMode="auto">
            <a:xfrm>
              <a:off x="1" y="3762"/>
              <a:ext cx="6241" cy="34"/>
            </a:xfrm>
            <a:prstGeom prst="rect">
              <a:avLst/>
            </a:prstGeom>
            <a:solidFill>
              <a:srgbClr val="9EC9EE"/>
            </a:solidFill>
            <a:ln>
              <a:noFill/>
            </a:ln>
            <a:extLst/>
          </p:spPr>
          <p:txBody>
            <a:bodyPr/>
            <a:lstStyle/>
            <a:p>
              <a:pPr algn="ctr">
                <a:defRPr/>
              </a:pPr>
              <a:endParaRPr lang="en-GB" sz="2400">
                <a:latin typeface="Arial" pitchFamily="34" charset="0"/>
              </a:endParaRPr>
            </a:p>
          </p:txBody>
        </p:sp>
        <p:sp>
          <p:nvSpPr>
            <p:cNvPr id="40" name="Rectangle 38"/>
            <p:cNvSpPr>
              <a:spLocks noChangeArrowheads="1"/>
            </p:cNvSpPr>
            <p:nvPr userDrawn="1"/>
          </p:nvSpPr>
          <p:spPr bwMode="auto">
            <a:xfrm>
              <a:off x="1" y="3745"/>
              <a:ext cx="6241" cy="34"/>
            </a:xfrm>
            <a:prstGeom prst="rect">
              <a:avLst/>
            </a:prstGeom>
            <a:solidFill>
              <a:srgbClr val="A1CAEE"/>
            </a:solidFill>
            <a:ln>
              <a:noFill/>
            </a:ln>
            <a:extLst/>
          </p:spPr>
          <p:txBody>
            <a:bodyPr/>
            <a:lstStyle/>
            <a:p>
              <a:pPr algn="ctr">
                <a:defRPr/>
              </a:pPr>
              <a:endParaRPr lang="en-GB" sz="2400">
                <a:latin typeface="Arial" pitchFamily="34" charset="0"/>
              </a:endParaRPr>
            </a:p>
          </p:txBody>
        </p:sp>
        <p:sp>
          <p:nvSpPr>
            <p:cNvPr id="41" name="Rectangle 39"/>
            <p:cNvSpPr>
              <a:spLocks noChangeArrowheads="1"/>
            </p:cNvSpPr>
            <p:nvPr userDrawn="1"/>
          </p:nvSpPr>
          <p:spPr bwMode="auto">
            <a:xfrm>
              <a:off x="1" y="3728"/>
              <a:ext cx="6241" cy="34"/>
            </a:xfrm>
            <a:prstGeom prst="rect">
              <a:avLst/>
            </a:prstGeom>
            <a:solidFill>
              <a:srgbClr val="A5CDF0"/>
            </a:solidFill>
            <a:ln>
              <a:noFill/>
            </a:ln>
            <a:extLst/>
          </p:spPr>
          <p:txBody>
            <a:bodyPr/>
            <a:lstStyle/>
            <a:p>
              <a:pPr algn="ctr">
                <a:defRPr/>
              </a:pPr>
              <a:endParaRPr lang="en-GB" sz="2400">
                <a:latin typeface="Arial" pitchFamily="34" charset="0"/>
              </a:endParaRPr>
            </a:p>
          </p:txBody>
        </p:sp>
        <p:sp>
          <p:nvSpPr>
            <p:cNvPr id="42" name="Rectangle 40"/>
            <p:cNvSpPr>
              <a:spLocks noChangeArrowheads="1"/>
            </p:cNvSpPr>
            <p:nvPr userDrawn="1"/>
          </p:nvSpPr>
          <p:spPr bwMode="auto">
            <a:xfrm>
              <a:off x="1" y="3712"/>
              <a:ext cx="6241" cy="33"/>
            </a:xfrm>
            <a:prstGeom prst="rect">
              <a:avLst/>
            </a:prstGeom>
            <a:solidFill>
              <a:srgbClr val="A8CEF0"/>
            </a:solidFill>
            <a:ln>
              <a:noFill/>
            </a:ln>
            <a:extLst/>
          </p:spPr>
          <p:txBody>
            <a:bodyPr/>
            <a:lstStyle/>
            <a:p>
              <a:pPr algn="ctr">
                <a:defRPr/>
              </a:pPr>
              <a:endParaRPr lang="en-GB" sz="2400">
                <a:latin typeface="Arial" pitchFamily="34" charset="0"/>
              </a:endParaRPr>
            </a:p>
          </p:txBody>
        </p:sp>
        <p:sp>
          <p:nvSpPr>
            <p:cNvPr id="43" name="Rectangle 41"/>
            <p:cNvSpPr>
              <a:spLocks noChangeArrowheads="1"/>
            </p:cNvSpPr>
            <p:nvPr userDrawn="1"/>
          </p:nvSpPr>
          <p:spPr bwMode="auto">
            <a:xfrm>
              <a:off x="1" y="3695"/>
              <a:ext cx="6241" cy="33"/>
            </a:xfrm>
            <a:prstGeom prst="rect">
              <a:avLst/>
            </a:prstGeom>
            <a:solidFill>
              <a:srgbClr val="ABD0F0"/>
            </a:solidFill>
            <a:ln>
              <a:noFill/>
            </a:ln>
            <a:extLst/>
          </p:spPr>
          <p:txBody>
            <a:bodyPr/>
            <a:lstStyle/>
            <a:p>
              <a:pPr algn="ctr">
                <a:defRPr/>
              </a:pPr>
              <a:endParaRPr lang="en-GB" sz="2400">
                <a:latin typeface="Arial" pitchFamily="34" charset="0"/>
              </a:endParaRPr>
            </a:p>
          </p:txBody>
        </p:sp>
        <p:sp>
          <p:nvSpPr>
            <p:cNvPr id="44" name="Rectangle 42"/>
            <p:cNvSpPr>
              <a:spLocks noChangeArrowheads="1"/>
            </p:cNvSpPr>
            <p:nvPr userDrawn="1"/>
          </p:nvSpPr>
          <p:spPr bwMode="auto">
            <a:xfrm>
              <a:off x="1" y="3678"/>
              <a:ext cx="6241" cy="34"/>
            </a:xfrm>
            <a:prstGeom prst="rect">
              <a:avLst/>
            </a:prstGeom>
            <a:solidFill>
              <a:srgbClr val="ADD2F1"/>
            </a:solidFill>
            <a:ln>
              <a:noFill/>
            </a:ln>
            <a:extLst/>
          </p:spPr>
          <p:txBody>
            <a:bodyPr/>
            <a:lstStyle/>
            <a:p>
              <a:pPr algn="ctr">
                <a:defRPr/>
              </a:pPr>
              <a:endParaRPr lang="en-GB" sz="2400">
                <a:latin typeface="Arial" pitchFamily="34" charset="0"/>
              </a:endParaRPr>
            </a:p>
          </p:txBody>
        </p:sp>
        <p:sp>
          <p:nvSpPr>
            <p:cNvPr id="45" name="Rectangle 43"/>
            <p:cNvSpPr>
              <a:spLocks noChangeArrowheads="1"/>
            </p:cNvSpPr>
            <p:nvPr userDrawn="1"/>
          </p:nvSpPr>
          <p:spPr bwMode="auto">
            <a:xfrm>
              <a:off x="1" y="3661"/>
              <a:ext cx="6241" cy="34"/>
            </a:xfrm>
            <a:prstGeom prst="rect">
              <a:avLst/>
            </a:prstGeom>
            <a:solidFill>
              <a:srgbClr val="AED2F1"/>
            </a:solidFill>
            <a:ln>
              <a:noFill/>
            </a:ln>
            <a:extLst/>
          </p:spPr>
          <p:txBody>
            <a:bodyPr/>
            <a:lstStyle/>
            <a:p>
              <a:pPr algn="ctr">
                <a:defRPr/>
              </a:pPr>
              <a:endParaRPr lang="en-GB" sz="2400">
                <a:latin typeface="Arial" pitchFamily="34" charset="0"/>
              </a:endParaRPr>
            </a:p>
          </p:txBody>
        </p:sp>
        <p:sp>
          <p:nvSpPr>
            <p:cNvPr id="46" name="Rectangle 44"/>
            <p:cNvSpPr>
              <a:spLocks noChangeArrowheads="1"/>
            </p:cNvSpPr>
            <p:nvPr userDrawn="1"/>
          </p:nvSpPr>
          <p:spPr bwMode="auto">
            <a:xfrm>
              <a:off x="1" y="3644"/>
              <a:ext cx="6241" cy="34"/>
            </a:xfrm>
            <a:prstGeom prst="rect">
              <a:avLst/>
            </a:prstGeom>
            <a:solidFill>
              <a:srgbClr val="B1D4F2"/>
            </a:solidFill>
            <a:ln>
              <a:noFill/>
            </a:ln>
            <a:extLst/>
          </p:spPr>
          <p:txBody>
            <a:bodyPr/>
            <a:lstStyle/>
            <a:p>
              <a:pPr algn="ctr">
                <a:defRPr/>
              </a:pPr>
              <a:endParaRPr lang="en-GB" sz="2400">
                <a:latin typeface="Arial" pitchFamily="34" charset="0"/>
              </a:endParaRPr>
            </a:p>
          </p:txBody>
        </p:sp>
        <p:sp>
          <p:nvSpPr>
            <p:cNvPr id="47" name="Rectangle 45"/>
            <p:cNvSpPr>
              <a:spLocks noChangeArrowheads="1"/>
            </p:cNvSpPr>
            <p:nvPr userDrawn="1"/>
          </p:nvSpPr>
          <p:spPr bwMode="auto">
            <a:xfrm>
              <a:off x="1" y="3628"/>
              <a:ext cx="6241" cy="33"/>
            </a:xfrm>
            <a:prstGeom prst="rect">
              <a:avLst/>
            </a:prstGeom>
            <a:solidFill>
              <a:srgbClr val="B5D6F3"/>
            </a:solidFill>
            <a:ln>
              <a:noFill/>
            </a:ln>
            <a:extLst/>
          </p:spPr>
          <p:txBody>
            <a:bodyPr/>
            <a:lstStyle/>
            <a:p>
              <a:pPr algn="ctr">
                <a:defRPr/>
              </a:pPr>
              <a:endParaRPr lang="en-GB" sz="2400">
                <a:latin typeface="Arial" pitchFamily="34" charset="0"/>
              </a:endParaRPr>
            </a:p>
          </p:txBody>
        </p:sp>
        <p:sp>
          <p:nvSpPr>
            <p:cNvPr id="48" name="Rectangle 46"/>
            <p:cNvSpPr>
              <a:spLocks noChangeArrowheads="1"/>
            </p:cNvSpPr>
            <p:nvPr userDrawn="1"/>
          </p:nvSpPr>
          <p:spPr bwMode="auto">
            <a:xfrm>
              <a:off x="1" y="3611"/>
              <a:ext cx="6241" cy="33"/>
            </a:xfrm>
            <a:prstGeom prst="rect">
              <a:avLst/>
            </a:prstGeom>
            <a:solidFill>
              <a:srgbClr val="B7D7F3"/>
            </a:solidFill>
            <a:ln>
              <a:noFill/>
            </a:ln>
            <a:extLst/>
          </p:spPr>
          <p:txBody>
            <a:bodyPr/>
            <a:lstStyle/>
            <a:p>
              <a:pPr algn="ctr">
                <a:defRPr/>
              </a:pPr>
              <a:endParaRPr lang="en-GB" sz="2400">
                <a:latin typeface="Arial" pitchFamily="34" charset="0"/>
              </a:endParaRPr>
            </a:p>
          </p:txBody>
        </p:sp>
        <p:sp>
          <p:nvSpPr>
            <p:cNvPr id="49" name="Rectangle 47"/>
            <p:cNvSpPr>
              <a:spLocks noChangeArrowheads="1"/>
            </p:cNvSpPr>
            <p:nvPr userDrawn="1"/>
          </p:nvSpPr>
          <p:spPr bwMode="auto">
            <a:xfrm>
              <a:off x="1" y="3594"/>
              <a:ext cx="6241" cy="34"/>
            </a:xfrm>
            <a:prstGeom prst="rect">
              <a:avLst/>
            </a:prstGeom>
            <a:solidFill>
              <a:srgbClr val="B9D9F4"/>
            </a:solidFill>
            <a:ln>
              <a:noFill/>
            </a:ln>
            <a:extLst/>
          </p:spPr>
          <p:txBody>
            <a:bodyPr/>
            <a:lstStyle/>
            <a:p>
              <a:pPr algn="ctr">
                <a:defRPr/>
              </a:pPr>
              <a:endParaRPr lang="en-GB" sz="2400">
                <a:latin typeface="Arial" pitchFamily="34" charset="0"/>
              </a:endParaRPr>
            </a:p>
          </p:txBody>
        </p:sp>
        <p:sp>
          <p:nvSpPr>
            <p:cNvPr id="50" name="Rectangle 48"/>
            <p:cNvSpPr>
              <a:spLocks noChangeArrowheads="1"/>
            </p:cNvSpPr>
            <p:nvPr userDrawn="1"/>
          </p:nvSpPr>
          <p:spPr bwMode="auto">
            <a:xfrm>
              <a:off x="1" y="3577"/>
              <a:ext cx="6241" cy="34"/>
            </a:xfrm>
            <a:prstGeom prst="rect">
              <a:avLst/>
            </a:prstGeom>
            <a:solidFill>
              <a:srgbClr val="BCD9F4"/>
            </a:solidFill>
            <a:ln>
              <a:noFill/>
            </a:ln>
            <a:extLst/>
          </p:spPr>
          <p:txBody>
            <a:bodyPr/>
            <a:lstStyle/>
            <a:p>
              <a:pPr algn="ctr">
                <a:defRPr/>
              </a:pPr>
              <a:endParaRPr lang="en-GB" sz="2400">
                <a:latin typeface="Arial" pitchFamily="34" charset="0"/>
              </a:endParaRPr>
            </a:p>
          </p:txBody>
        </p:sp>
        <p:sp>
          <p:nvSpPr>
            <p:cNvPr id="51" name="Rectangle 49"/>
            <p:cNvSpPr>
              <a:spLocks noChangeArrowheads="1"/>
            </p:cNvSpPr>
            <p:nvPr userDrawn="1"/>
          </p:nvSpPr>
          <p:spPr bwMode="auto">
            <a:xfrm>
              <a:off x="1" y="3560"/>
              <a:ext cx="6241" cy="34"/>
            </a:xfrm>
            <a:prstGeom prst="rect">
              <a:avLst/>
            </a:prstGeom>
            <a:solidFill>
              <a:srgbClr val="BCDBF5"/>
            </a:solidFill>
            <a:ln>
              <a:noFill/>
            </a:ln>
            <a:extLst/>
          </p:spPr>
          <p:txBody>
            <a:bodyPr/>
            <a:lstStyle/>
            <a:p>
              <a:pPr algn="ctr">
                <a:defRPr/>
              </a:pPr>
              <a:endParaRPr lang="en-GB" sz="2400">
                <a:latin typeface="Arial" pitchFamily="34" charset="0"/>
              </a:endParaRPr>
            </a:p>
          </p:txBody>
        </p:sp>
        <p:sp>
          <p:nvSpPr>
            <p:cNvPr id="52" name="Rectangle 50"/>
            <p:cNvSpPr>
              <a:spLocks noChangeArrowheads="1"/>
            </p:cNvSpPr>
            <p:nvPr userDrawn="1"/>
          </p:nvSpPr>
          <p:spPr bwMode="auto">
            <a:xfrm>
              <a:off x="1" y="3544"/>
              <a:ext cx="6241" cy="33"/>
            </a:xfrm>
            <a:prstGeom prst="rect">
              <a:avLst/>
            </a:prstGeom>
            <a:solidFill>
              <a:srgbClr val="BFDBF5"/>
            </a:solidFill>
            <a:ln>
              <a:noFill/>
            </a:ln>
            <a:extLst/>
          </p:spPr>
          <p:txBody>
            <a:bodyPr/>
            <a:lstStyle/>
            <a:p>
              <a:pPr algn="ctr">
                <a:defRPr/>
              </a:pPr>
              <a:endParaRPr lang="en-GB" sz="2400">
                <a:latin typeface="Arial" pitchFamily="34" charset="0"/>
              </a:endParaRPr>
            </a:p>
          </p:txBody>
        </p:sp>
        <p:sp>
          <p:nvSpPr>
            <p:cNvPr id="53" name="Rectangle 51"/>
            <p:cNvSpPr>
              <a:spLocks noChangeArrowheads="1"/>
            </p:cNvSpPr>
            <p:nvPr userDrawn="1"/>
          </p:nvSpPr>
          <p:spPr bwMode="auto">
            <a:xfrm>
              <a:off x="1" y="3527"/>
              <a:ext cx="6241" cy="33"/>
            </a:xfrm>
            <a:prstGeom prst="rect">
              <a:avLst/>
            </a:prstGeom>
            <a:solidFill>
              <a:srgbClr val="C3DEF6"/>
            </a:solidFill>
            <a:ln>
              <a:noFill/>
            </a:ln>
            <a:extLst/>
          </p:spPr>
          <p:txBody>
            <a:bodyPr/>
            <a:lstStyle/>
            <a:p>
              <a:pPr algn="ctr">
                <a:defRPr/>
              </a:pPr>
              <a:endParaRPr lang="en-GB" sz="2400">
                <a:latin typeface="Arial" pitchFamily="34" charset="0"/>
              </a:endParaRPr>
            </a:p>
          </p:txBody>
        </p:sp>
        <p:sp>
          <p:nvSpPr>
            <p:cNvPr id="54" name="Rectangle 52"/>
            <p:cNvSpPr>
              <a:spLocks noChangeArrowheads="1"/>
            </p:cNvSpPr>
            <p:nvPr userDrawn="1"/>
          </p:nvSpPr>
          <p:spPr bwMode="auto">
            <a:xfrm>
              <a:off x="1" y="3510"/>
              <a:ext cx="6241" cy="34"/>
            </a:xfrm>
            <a:prstGeom prst="rect">
              <a:avLst/>
            </a:prstGeom>
            <a:solidFill>
              <a:srgbClr val="C7E0F6"/>
            </a:solidFill>
            <a:ln>
              <a:noFill/>
            </a:ln>
            <a:extLst/>
          </p:spPr>
          <p:txBody>
            <a:bodyPr/>
            <a:lstStyle/>
            <a:p>
              <a:pPr algn="ctr">
                <a:defRPr/>
              </a:pPr>
              <a:endParaRPr lang="en-GB" sz="2400">
                <a:latin typeface="Arial" pitchFamily="34" charset="0"/>
              </a:endParaRPr>
            </a:p>
          </p:txBody>
        </p:sp>
        <p:sp>
          <p:nvSpPr>
            <p:cNvPr id="55" name="Rectangle 53"/>
            <p:cNvSpPr>
              <a:spLocks noChangeArrowheads="1"/>
            </p:cNvSpPr>
            <p:nvPr userDrawn="1"/>
          </p:nvSpPr>
          <p:spPr bwMode="auto">
            <a:xfrm>
              <a:off x="1" y="3493"/>
              <a:ext cx="6241" cy="34"/>
            </a:xfrm>
            <a:prstGeom prst="rect">
              <a:avLst/>
            </a:prstGeom>
            <a:solidFill>
              <a:srgbClr val="CBE1F6"/>
            </a:solidFill>
            <a:ln>
              <a:noFill/>
            </a:ln>
            <a:extLst/>
          </p:spPr>
          <p:txBody>
            <a:bodyPr/>
            <a:lstStyle/>
            <a:p>
              <a:pPr algn="ctr">
                <a:defRPr/>
              </a:pPr>
              <a:endParaRPr lang="en-GB" sz="2400">
                <a:latin typeface="Arial" pitchFamily="34" charset="0"/>
              </a:endParaRPr>
            </a:p>
          </p:txBody>
        </p:sp>
        <p:sp>
          <p:nvSpPr>
            <p:cNvPr id="56" name="Rectangle 54"/>
            <p:cNvSpPr>
              <a:spLocks noChangeArrowheads="1"/>
            </p:cNvSpPr>
            <p:nvPr userDrawn="1"/>
          </p:nvSpPr>
          <p:spPr bwMode="auto">
            <a:xfrm>
              <a:off x="1" y="3476"/>
              <a:ext cx="6241" cy="34"/>
            </a:xfrm>
            <a:prstGeom prst="rect">
              <a:avLst/>
            </a:prstGeom>
            <a:solidFill>
              <a:srgbClr val="CDE3F7"/>
            </a:solidFill>
            <a:ln>
              <a:noFill/>
            </a:ln>
            <a:extLst/>
          </p:spPr>
          <p:txBody>
            <a:bodyPr/>
            <a:lstStyle/>
            <a:p>
              <a:pPr algn="ctr">
                <a:defRPr/>
              </a:pPr>
              <a:endParaRPr lang="en-GB" sz="2400">
                <a:latin typeface="Arial" pitchFamily="34" charset="0"/>
              </a:endParaRPr>
            </a:p>
          </p:txBody>
        </p:sp>
        <p:sp>
          <p:nvSpPr>
            <p:cNvPr id="57" name="Rectangle 55"/>
            <p:cNvSpPr>
              <a:spLocks noChangeArrowheads="1"/>
            </p:cNvSpPr>
            <p:nvPr userDrawn="1"/>
          </p:nvSpPr>
          <p:spPr bwMode="auto">
            <a:xfrm>
              <a:off x="1" y="3460"/>
              <a:ext cx="6241" cy="33"/>
            </a:xfrm>
            <a:prstGeom prst="rect">
              <a:avLst/>
            </a:prstGeom>
            <a:solidFill>
              <a:srgbClr val="D1E5F8"/>
            </a:solidFill>
            <a:ln>
              <a:noFill/>
            </a:ln>
            <a:extLst/>
          </p:spPr>
          <p:txBody>
            <a:bodyPr/>
            <a:lstStyle/>
            <a:p>
              <a:pPr algn="ctr">
                <a:defRPr/>
              </a:pPr>
              <a:endParaRPr lang="en-GB" sz="2400">
                <a:latin typeface="Arial" pitchFamily="34" charset="0"/>
              </a:endParaRPr>
            </a:p>
          </p:txBody>
        </p:sp>
        <p:sp>
          <p:nvSpPr>
            <p:cNvPr id="58" name="Rectangle 56"/>
            <p:cNvSpPr>
              <a:spLocks noChangeArrowheads="1"/>
            </p:cNvSpPr>
            <p:nvPr userDrawn="1"/>
          </p:nvSpPr>
          <p:spPr bwMode="auto">
            <a:xfrm>
              <a:off x="1" y="3434"/>
              <a:ext cx="6241" cy="42"/>
            </a:xfrm>
            <a:prstGeom prst="rect">
              <a:avLst/>
            </a:prstGeom>
            <a:solidFill>
              <a:srgbClr val="D5E6F8"/>
            </a:solidFill>
            <a:ln>
              <a:noFill/>
            </a:ln>
            <a:extLst/>
          </p:spPr>
          <p:txBody>
            <a:bodyPr/>
            <a:lstStyle/>
            <a:p>
              <a:pPr algn="ctr">
                <a:defRPr/>
              </a:pPr>
              <a:endParaRPr lang="en-GB" sz="2400">
                <a:latin typeface="Arial" pitchFamily="34" charset="0"/>
              </a:endParaRPr>
            </a:p>
          </p:txBody>
        </p:sp>
        <p:sp>
          <p:nvSpPr>
            <p:cNvPr id="59" name="Rectangle 57"/>
            <p:cNvSpPr>
              <a:spLocks noChangeArrowheads="1"/>
            </p:cNvSpPr>
            <p:nvPr userDrawn="1"/>
          </p:nvSpPr>
          <p:spPr bwMode="auto">
            <a:xfrm>
              <a:off x="1" y="3418"/>
              <a:ext cx="6241" cy="42"/>
            </a:xfrm>
            <a:prstGeom prst="rect">
              <a:avLst/>
            </a:prstGeom>
            <a:solidFill>
              <a:srgbClr val="DAEAF9"/>
            </a:solidFill>
            <a:ln>
              <a:noFill/>
            </a:ln>
            <a:extLst/>
          </p:spPr>
          <p:txBody>
            <a:bodyPr/>
            <a:lstStyle/>
            <a:p>
              <a:pPr algn="ctr">
                <a:defRPr/>
              </a:pPr>
              <a:endParaRPr lang="en-GB" sz="2400">
                <a:latin typeface="Arial" pitchFamily="34" charset="0"/>
              </a:endParaRPr>
            </a:p>
          </p:txBody>
        </p:sp>
        <p:sp>
          <p:nvSpPr>
            <p:cNvPr id="60" name="Rectangle 58"/>
            <p:cNvSpPr>
              <a:spLocks noChangeArrowheads="1"/>
            </p:cNvSpPr>
            <p:nvPr userDrawn="1"/>
          </p:nvSpPr>
          <p:spPr bwMode="auto">
            <a:xfrm>
              <a:off x="1" y="3399"/>
              <a:ext cx="6241" cy="35"/>
            </a:xfrm>
            <a:prstGeom prst="rect">
              <a:avLst/>
            </a:prstGeom>
            <a:solidFill>
              <a:srgbClr val="DEEBF9"/>
            </a:solidFill>
            <a:ln>
              <a:noFill/>
            </a:ln>
            <a:extLst/>
          </p:spPr>
          <p:txBody>
            <a:bodyPr/>
            <a:lstStyle/>
            <a:p>
              <a:pPr algn="ctr">
                <a:defRPr/>
              </a:pPr>
              <a:endParaRPr lang="en-GB" sz="2400">
                <a:latin typeface="Arial" pitchFamily="34" charset="0"/>
              </a:endParaRPr>
            </a:p>
          </p:txBody>
        </p:sp>
        <p:sp>
          <p:nvSpPr>
            <p:cNvPr id="61" name="Rectangle 59"/>
            <p:cNvSpPr>
              <a:spLocks noChangeArrowheads="1"/>
            </p:cNvSpPr>
            <p:nvPr userDrawn="1"/>
          </p:nvSpPr>
          <p:spPr bwMode="auto">
            <a:xfrm>
              <a:off x="1" y="3383"/>
              <a:ext cx="6241" cy="35"/>
            </a:xfrm>
            <a:prstGeom prst="rect">
              <a:avLst/>
            </a:prstGeom>
            <a:solidFill>
              <a:srgbClr val="E1EEFA"/>
            </a:solidFill>
            <a:ln>
              <a:noFill/>
            </a:ln>
            <a:extLst/>
          </p:spPr>
          <p:txBody>
            <a:bodyPr/>
            <a:lstStyle/>
            <a:p>
              <a:pPr algn="ctr">
                <a:defRPr/>
              </a:pPr>
              <a:endParaRPr lang="en-GB" sz="2400">
                <a:latin typeface="Arial" pitchFamily="34" charset="0"/>
              </a:endParaRPr>
            </a:p>
          </p:txBody>
        </p:sp>
        <p:sp>
          <p:nvSpPr>
            <p:cNvPr id="62" name="Rectangle 60"/>
            <p:cNvSpPr>
              <a:spLocks noChangeArrowheads="1"/>
            </p:cNvSpPr>
            <p:nvPr userDrawn="1"/>
          </p:nvSpPr>
          <p:spPr bwMode="auto">
            <a:xfrm>
              <a:off x="1" y="3366"/>
              <a:ext cx="6241" cy="33"/>
            </a:xfrm>
            <a:prstGeom prst="rect">
              <a:avLst/>
            </a:prstGeom>
            <a:solidFill>
              <a:srgbClr val="E3EEFA"/>
            </a:solidFill>
            <a:ln>
              <a:noFill/>
            </a:ln>
            <a:extLst/>
          </p:spPr>
          <p:txBody>
            <a:bodyPr/>
            <a:lstStyle/>
            <a:p>
              <a:pPr algn="ctr">
                <a:defRPr/>
              </a:pPr>
              <a:endParaRPr lang="en-GB" sz="2400">
                <a:latin typeface="Arial" pitchFamily="34" charset="0"/>
              </a:endParaRPr>
            </a:p>
          </p:txBody>
        </p:sp>
        <p:sp>
          <p:nvSpPr>
            <p:cNvPr id="63" name="Rectangle 61"/>
            <p:cNvSpPr>
              <a:spLocks noChangeArrowheads="1"/>
            </p:cNvSpPr>
            <p:nvPr userDrawn="1"/>
          </p:nvSpPr>
          <p:spPr bwMode="auto">
            <a:xfrm>
              <a:off x="1" y="3349"/>
              <a:ext cx="6241" cy="34"/>
            </a:xfrm>
            <a:prstGeom prst="rect">
              <a:avLst/>
            </a:prstGeom>
            <a:solidFill>
              <a:srgbClr val="E6F0FA"/>
            </a:solidFill>
            <a:ln>
              <a:noFill/>
            </a:ln>
            <a:extLst/>
          </p:spPr>
          <p:txBody>
            <a:bodyPr/>
            <a:lstStyle/>
            <a:p>
              <a:pPr algn="ctr">
                <a:defRPr/>
              </a:pPr>
              <a:endParaRPr lang="en-GB" sz="2400">
                <a:latin typeface="Arial" pitchFamily="34" charset="0"/>
              </a:endParaRPr>
            </a:p>
          </p:txBody>
        </p:sp>
        <p:sp>
          <p:nvSpPr>
            <p:cNvPr id="64" name="Rectangle 62"/>
            <p:cNvSpPr>
              <a:spLocks noChangeArrowheads="1"/>
            </p:cNvSpPr>
            <p:nvPr userDrawn="1"/>
          </p:nvSpPr>
          <p:spPr bwMode="auto">
            <a:xfrm>
              <a:off x="1" y="3332"/>
              <a:ext cx="6241" cy="34"/>
            </a:xfrm>
            <a:prstGeom prst="rect">
              <a:avLst/>
            </a:prstGeom>
            <a:solidFill>
              <a:srgbClr val="E9F2FB"/>
            </a:solidFill>
            <a:ln>
              <a:noFill/>
            </a:ln>
            <a:extLst/>
          </p:spPr>
          <p:txBody>
            <a:bodyPr/>
            <a:lstStyle/>
            <a:p>
              <a:pPr algn="ctr">
                <a:defRPr/>
              </a:pPr>
              <a:endParaRPr lang="en-GB" sz="2400">
                <a:latin typeface="Arial" pitchFamily="34" charset="0"/>
              </a:endParaRPr>
            </a:p>
          </p:txBody>
        </p:sp>
        <p:sp>
          <p:nvSpPr>
            <p:cNvPr id="65" name="Rectangle 63"/>
            <p:cNvSpPr>
              <a:spLocks noChangeArrowheads="1"/>
            </p:cNvSpPr>
            <p:nvPr userDrawn="1"/>
          </p:nvSpPr>
          <p:spPr bwMode="auto">
            <a:xfrm>
              <a:off x="1" y="3315"/>
              <a:ext cx="6241" cy="34"/>
            </a:xfrm>
            <a:prstGeom prst="rect">
              <a:avLst/>
            </a:prstGeom>
            <a:solidFill>
              <a:srgbClr val="EEF5FC"/>
            </a:solidFill>
            <a:ln>
              <a:noFill/>
            </a:ln>
            <a:extLst/>
          </p:spPr>
          <p:txBody>
            <a:bodyPr/>
            <a:lstStyle/>
            <a:p>
              <a:pPr algn="ctr">
                <a:defRPr/>
              </a:pPr>
              <a:endParaRPr lang="en-GB" sz="2400">
                <a:latin typeface="Arial" pitchFamily="34" charset="0"/>
              </a:endParaRPr>
            </a:p>
          </p:txBody>
        </p:sp>
        <p:sp>
          <p:nvSpPr>
            <p:cNvPr id="66" name="Rectangle 64"/>
            <p:cNvSpPr>
              <a:spLocks noChangeArrowheads="1"/>
            </p:cNvSpPr>
            <p:nvPr userDrawn="1"/>
          </p:nvSpPr>
          <p:spPr bwMode="auto">
            <a:xfrm>
              <a:off x="1" y="3298"/>
              <a:ext cx="6241" cy="34"/>
            </a:xfrm>
            <a:prstGeom prst="rect">
              <a:avLst/>
            </a:prstGeom>
            <a:solidFill>
              <a:srgbClr val="F1F7FD"/>
            </a:solidFill>
            <a:ln>
              <a:noFill/>
            </a:ln>
            <a:extLst/>
          </p:spPr>
          <p:txBody>
            <a:bodyPr/>
            <a:lstStyle/>
            <a:p>
              <a:pPr algn="ctr">
                <a:defRPr/>
              </a:pPr>
              <a:endParaRPr lang="en-GB" sz="2400">
                <a:latin typeface="Arial" pitchFamily="34" charset="0"/>
              </a:endParaRPr>
            </a:p>
          </p:txBody>
        </p:sp>
        <p:sp>
          <p:nvSpPr>
            <p:cNvPr id="67" name="Rectangle 65"/>
            <p:cNvSpPr>
              <a:spLocks noChangeArrowheads="1"/>
            </p:cNvSpPr>
            <p:nvPr userDrawn="1"/>
          </p:nvSpPr>
          <p:spPr bwMode="auto">
            <a:xfrm>
              <a:off x="1" y="3282"/>
              <a:ext cx="6241" cy="33"/>
            </a:xfrm>
            <a:prstGeom prst="rect">
              <a:avLst/>
            </a:prstGeom>
            <a:solidFill>
              <a:srgbClr val="F5F8FD"/>
            </a:solidFill>
            <a:ln>
              <a:noFill/>
            </a:ln>
            <a:extLst/>
          </p:spPr>
          <p:txBody>
            <a:bodyPr/>
            <a:lstStyle/>
            <a:p>
              <a:pPr algn="ctr">
                <a:defRPr/>
              </a:pPr>
              <a:endParaRPr lang="en-GB" sz="2400">
                <a:latin typeface="Arial" pitchFamily="34" charset="0"/>
              </a:endParaRPr>
            </a:p>
          </p:txBody>
        </p:sp>
        <p:sp>
          <p:nvSpPr>
            <p:cNvPr id="68" name="Rectangle 66"/>
            <p:cNvSpPr>
              <a:spLocks noChangeArrowheads="1"/>
            </p:cNvSpPr>
            <p:nvPr userDrawn="1"/>
          </p:nvSpPr>
          <p:spPr bwMode="auto">
            <a:xfrm>
              <a:off x="1" y="3265"/>
              <a:ext cx="6241" cy="33"/>
            </a:xfrm>
            <a:prstGeom prst="rect">
              <a:avLst/>
            </a:prstGeom>
            <a:solidFill>
              <a:srgbClr val="F6F9FD"/>
            </a:solidFill>
            <a:ln>
              <a:noFill/>
            </a:ln>
            <a:extLst/>
          </p:spPr>
          <p:txBody>
            <a:bodyPr/>
            <a:lstStyle/>
            <a:p>
              <a:pPr algn="ctr">
                <a:defRPr/>
              </a:pPr>
              <a:endParaRPr lang="en-GB" sz="2400">
                <a:latin typeface="Arial" pitchFamily="34" charset="0"/>
              </a:endParaRPr>
            </a:p>
          </p:txBody>
        </p:sp>
        <p:sp>
          <p:nvSpPr>
            <p:cNvPr id="69" name="Rectangle 67"/>
            <p:cNvSpPr>
              <a:spLocks noChangeArrowheads="1"/>
            </p:cNvSpPr>
            <p:nvPr userDrawn="1"/>
          </p:nvSpPr>
          <p:spPr bwMode="auto">
            <a:xfrm>
              <a:off x="1" y="3248"/>
              <a:ext cx="6241" cy="34"/>
            </a:xfrm>
            <a:prstGeom prst="rect">
              <a:avLst/>
            </a:prstGeom>
            <a:solidFill>
              <a:srgbClr val="F9FBFE"/>
            </a:solidFill>
            <a:ln>
              <a:noFill/>
            </a:ln>
            <a:extLst/>
          </p:spPr>
          <p:txBody>
            <a:bodyPr/>
            <a:lstStyle/>
            <a:p>
              <a:pPr algn="ctr">
                <a:defRPr/>
              </a:pPr>
              <a:endParaRPr lang="en-GB" sz="2400">
                <a:latin typeface="Arial" pitchFamily="34" charset="0"/>
              </a:endParaRPr>
            </a:p>
          </p:txBody>
        </p:sp>
      </p:grpSp>
      <p:grpSp>
        <p:nvGrpSpPr>
          <p:cNvPr id="70" name="Group 68"/>
          <p:cNvGrpSpPr>
            <a:grpSpLocks/>
          </p:cNvGrpSpPr>
          <p:nvPr/>
        </p:nvGrpSpPr>
        <p:grpSpPr bwMode="auto">
          <a:xfrm>
            <a:off x="1588" y="0"/>
            <a:ext cx="9145587" cy="1720850"/>
            <a:chOff x="1" y="-54"/>
            <a:chExt cx="6241" cy="1084"/>
          </a:xfrm>
        </p:grpSpPr>
        <p:sp>
          <p:nvSpPr>
            <p:cNvPr id="71" name="Rectangle 69"/>
            <p:cNvSpPr>
              <a:spLocks noChangeArrowheads="1"/>
            </p:cNvSpPr>
            <p:nvPr userDrawn="1"/>
          </p:nvSpPr>
          <p:spPr bwMode="auto">
            <a:xfrm>
              <a:off x="1" y="996"/>
              <a:ext cx="6241" cy="34"/>
            </a:xfrm>
            <a:prstGeom prst="rect">
              <a:avLst/>
            </a:prstGeom>
            <a:solidFill>
              <a:srgbClr val="FAFDFF"/>
            </a:solidFill>
            <a:ln>
              <a:noFill/>
            </a:ln>
            <a:extLst/>
          </p:spPr>
          <p:txBody>
            <a:bodyPr/>
            <a:lstStyle/>
            <a:p>
              <a:pPr algn="ctr">
                <a:defRPr/>
              </a:pPr>
              <a:endParaRPr lang="en-GB" sz="2400">
                <a:latin typeface="Arial" pitchFamily="34" charset="0"/>
              </a:endParaRPr>
            </a:p>
          </p:txBody>
        </p:sp>
        <p:sp>
          <p:nvSpPr>
            <p:cNvPr id="72" name="Rectangle 70"/>
            <p:cNvSpPr>
              <a:spLocks noChangeArrowheads="1"/>
            </p:cNvSpPr>
            <p:nvPr userDrawn="1"/>
          </p:nvSpPr>
          <p:spPr bwMode="auto">
            <a:xfrm>
              <a:off x="1" y="979"/>
              <a:ext cx="6241" cy="34"/>
            </a:xfrm>
            <a:prstGeom prst="rect">
              <a:avLst/>
            </a:prstGeom>
            <a:solidFill>
              <a:srgbClr val="F8FBFE"/>
            </a:solidFill>
            <a:ln>
              <a:noFill/>
            </a:ln>
            <a:extLst/>
          </p:spPr>
          <p:txBody>
            <a:bodyPr/>
            <a:lstStyle/>
            <a:p>
              <a:pPr algn="ctr">
                <a:defRPr/>
              </a:pPr>
              <a:endParaRPr lang="en-GB" sz="2400">
                <a:latin typeface="Arial" pitchFamily="34" charset="0"/>
              </a:endParaRPr>
            </a:p>
          </p:txBody>
        </p:sp>
        <p:sp>
          <p:nvSpPr>
            <p:cNvPr id="73" name="Rectangle 71"/>
            <p:cNvSpPr>
              <a:spLocks noChangeArrowheads="1"/>
            </p:cNvSpPr>
            <p:nvPr userDrawn="1"/>
          </p:nvSpPr>
          <p:spPr bwMode="auto">
            <a:xfrm>
              <a:off x="1" y="963"/>
              <a:ext cx="6241" cy="33"/>
            </a:xfrm>
            <a:prstGeom prst="rect">
              <a:avLst/>
            </a:prstGeom>
            <a:solidFill>
              <a:srgbClr val="F6FAFE"/>
            </a:solidFill>
            <a:ln>
              <a:noFill/>
            </a:ln>
            <a:extLst/>
          </p:spPr>
          <p:txBody>
            <a:bodyPr/>
            <a:lstStyle/>
            <a:p>
              <a:pPr algn="ctr">
                <a:defRPr/>
              </a:pPr>
              <a:endParaRPr lang="en-GB" sz="2400">
                <a:latin typeface="Arial" pitchFamily="34" charset="0"/>
              </a:endParaRPr>
            </a:p>
          </p:txBody>
        </p:sp>
        <p:sp>
          <p:nvSpPr>
            <p:cNvPr id="74" name="Rectangle 72"/>
            <p:cNvSpPr>
              <a:spLocks noChangeArrowheads="1"/>
            </p:cNvSpPr>
            <p:nvPr userDrawn="1"/>
          </p:nvSpPr>
          <p:spPr bwMode="auto">
            <a:xfrm>
              <a:off x="1" y="946"/>
              <a:ext cx="6241" cy="33"/>
            </a:xfrm>
            <a:prstGeom prst="rect">
              <a:avLst/>
            </a:prstGeom>
            <a:solidFill>
              <a:srgbClr val="F3F8FD"/>
            </a:solidFill>
            <a:ln>
              <a:noFill/>
            </a:ln>
            <a:extLst/>
          </p:spPr>
          <p:txBody>
            <a:bodyPr/>
            <a:lstStyle/>
            <a:p>
              <a:pPr algn="ctr">
                <a:defRPr/>
              </a:pPr>
              <a:endParaRPr lang="en-GB" sz="2400">
                <a:latin typeface="Arial" pitchFamily="34" charset="0"/>
              </a:endParaRPr>
            </a:p>
          </p:txBody>
        </p:sp>
        <p:sp>
          <p:nvSpPr>
            <p:cNvPr id="75" name="Rectangle 73"/>
            <p:cNvSpPr>
              <a:spLocks noChangeArrowheads="1"/>
            </p:cNvSpPr>
            <p:nvPr userDrawn="1"/>
          </p:nvSpPr>
          <p:spPr bwMode="auto">
            <a:xfrm>
              <a:off x="1" y="929"/>
              <a:ext cx="6241" cy="34"/>
            </a:xfrm>
            <a:prstGeom prst="rect">
              <a:avLst/>
            </a:prstGeom>
            <a:solidFill>
              <a:srgbClr val="EEF5FC"/>
            </a:solidFill>
            <a:ln>
              <a:noFill/>
            </a:ln>
            <a:extLst/>
          </p:spPr>
          <p:txBody>
            <a:bodyPr/>
            <a:lstStyle/>
            <a:p>
              <a:pPr algn="ctr">
                <a:defRPr/>
              </a:pPr>
              <a:endParaRPr lang="en-GB" sz="2400">
                <a:latin typeface="Arial" pitchFamily="34" charset="0"/>
              </a:endParaRPr>
            </a:p>
          </p:txBody>
        </p:sp>
        <p:sp>
          <p:nvSpPr>
            <p:cNvPr id="76" name="Rectangle 74"/>
            <p:cNvSpPr>
              <a:spLocks noChangeArrowheads="1"/>
            </p:cNvSpPr>
            <p:nvPr userDrawn="1"/>
          </p:nvSpPr>
          <p:spPr bwMode="auto">
            <a:xfrm>
              <a:off x="1" y="912"/>
              <a:ext cx="6241" cy="34"/>
            </a:xfrm>
            <a:prstGeom prst="rect">
              <a:avLst/>
            </a:prstGeom>
            <a:solidFill>
              <a:srgbClr val="EBF4FC"/>
            </a:solidFill>
            <a:ln>
              <a:noFill/>
            </a:ln>
            <a:extLst/>
          </p:spPr>
          <p:txBody>
            <a:bodyPr/>
            <a:lstStyle/>
            <a:p>
              <a:pPr algn="ctr">
                <a:defRPr/>
              </a:pPr>
              <a:endParaRPr lang="en-GB" sz="2400">
                <a:latin typeface="Arial" pitchFamily="34" charset="0"/>
              </a:endParaRPr>
            </a:p>
          </p:txBody>
        </p:sp>
        <p:sp>
          <p:nvSpPr>
            <p:cNvPr id="77" name="Rectangle 75"/>
            <p:cNvSpPr>
              <a:spLocks noChangeArrowheads="1"/>
            </p:cNvSpPr>
            <p:nvPr userDrawn="1"/>
          </p:nvSpPr>
          <p:spPr bwMode="auto">
            <a:xfrm>
              <a:off x="1" y="895"/>
              <a:ext cx="6241" cy="34"/>
            </a:xfrm>
            <a:prstGeom prst="rect">
              <a:avLst/>
            </a:prstGeom>
            <a:solidFill>
              <a:srgbClr val="E8F2FB"/>
            </a:solidFill>
            <a:ln>
              <a:noFill/>
            </a:ln>
            <a:extLst/>
          </p:spPr>
          <p:txBody>
            <a:bodyPr/>
            <a:lstStyle/>
            <a:p>
              <a:pPr algn="ctr">
                <a:defRPr/>
              </a:pPr>
              <a:endParaRPr lang="en-GB" sz="2400">
                <a:latin typeface="Arial" pitchFamily="34" charset="0"/>
              </a:endParaRPr>
            </a:p>
          </p:txBody>
        </p:sp>
        <p:sp>
          <p:nvSpPr>
            <p:cNvPr id="78" name="Rectangle 76"/>
            <p:cNvSpPr>
              <a:spLocks noChangeArrowheads="1"/>
            </p:cNvSpPr>
            <p:nvPr userDrawn="1"/>
          </p:nvSpPr>
          <p:spPr bwMode="auto">
            <a:xfrm>
              <a:off x="1" y="870"/>
              <a:ext cx="6241" cy="42"/>
            </a:xfrm>
            <a:prstGeom prst="rect">
              <a:avLst/>
            </a:prstGeom>
            <a:solidFill>
              <a:srgbClr val="E4F0FB"/>
            </a:solidFill>
            <a:ln>
              <a:noFill/>
            </a:ln>
            <a:extLst/>
          </p:spPr>
          <p:txBody>
            <a:bodyPr/>
            <a:lstStyle/>
            <a:p>
              <a:pPr algn="ctr">
                <a:defRPr/>
              </a:pPr>
              <a:endParaRPr lang="en-GB" sz="2400">
                <a:latin typeface="Arial" pitchFamily="34" charset="0"/>
              </a:endParaRPr>
            </a:p>
          </p:txBody>
        </p:sp>
        <p:sp>
          <p:nvSpPr>
            <p:cNvPr id="79" name="Rectangle 77"/>
            <p:cNvSpPr>
              <a:spLocks noChangeArrowheads="1"/>
            </p:cNvSpPr>
            <p:nvPr userDrawn="1"/>
          </p:nvSpPr>
          <p:spPr bwMode="auto">
            <a:xfrm>
              <a:off x="1" y="853"/>
              <a:ext cx="6241" cy="42"/>
            </a:xfrm>
            <a:prstGeom prst="rect">
              <a:avLst/>
            </a:prstGeom>
            <a:solidFill>
              <a:srgbClr val="E3EFFB"/>
            </a:solidFill>
            <a:ln>
              <a:noFill/>
            </a:ln>
            <a:extLst/>
          </p:spPr>
          <p:txBody>
            <a:bodyPr/>
            <a:lstStyle/>
            <a:p>
              <a:pPr algn="ctr">
                <a:defRPr/>
              </a:pPr>
              <a:endParaRPr lang="en-GB" sz="2400">
                <a:latin typeface="Arial" pitchFamily="34" charset="0"/>
              </a:endParaRPr>
            </a:p>
          </p:txBody>
        </p:sp>
        <p:sp>
          <p:nvSpPr>
            <p:cNvPr id="80" name="Rectangle 78"/>
            <p:cNvSpPr>
              <a:spLocks noChangeArrowheads="1"/>
            </p:cNvSpPr>
            <p:nvPr userDrawn="1"/>
          </p:nvSpPr>
          <p:spPr bwMode="auto">
            <a:xfrm>
              <a:off x="1" y="837"/>
              <a:ext cx="6241" cy="33"/>
            </a:xfrm>
            <a:prstGeom prst="rect">
              <a:avLst/>
            </a:prstGeom>
            <a:solidFill>
              <a:srgbClr val="DFEDFA"/>
            </a:solidFill>
            <a:ln>
              <a:noFill/>
            </a:ln>
            <a:extLst/>
          </p:spPr>
          <p:txBody>
            <a:bodyPr/>
            <a:lstStyle/>
            <a:p>
              <a:pPr algn="ctr">
                <a:defRPr/>
              </a:pPr>
              <a:endParaRPr lang="en-GB" sz="2400">
                <a:latin typeface="Arial" pitchFamily="34" charset="0"/>
              </a:endParaRPr>
            </a:p>
          </p:txBody>
        </p:sp>
        <p:sp>
          <p:nvSpPr>
            <p:cNvPr id="81" name="Rectangle 79"/>
            <p:cNvSpPr>
              <a:spLocks noChangeArrowheads="1"/>
            </p:cNvSpPr>
            <p:nvPr userDrawn="1"/>
          </p:nvSpPr>
          <p:spPr bwMode="auto">
            <a:xfrm>
              <a:off x="1" y="820"/>
              <a:ext cx="6241" cy="33"/>
            </a:xfrm>
            <a:prstGeom prst="rect">
              <a:avLst/>
            </a:prstGeom>
            <a:solidFill>
              <a:srgbClr val="DAEAFA"/>
            </a:solidFill>
            <a:ln>
              <a:noFill/>
            </a:ln>
            <a:extLst/>
          </p:spPr>
          <p:txBody>
            <a:bodyPr/>
            <a:lstStyle/>
            <a:p>
              <a:pPr algn="ctr">
                <a:defRPr/>
              </a:pPr>
              <a:endParaRPr lang="en-GB" sz="2400">
                <a:latin typeface="Arial" pitchFamily="34" charset="0"/>
              </a:endParaRPr>
            </a:p>
          </p:txBody>
        </p:sp>
        <p:sp>
          <p:nvSpPr>
            <p:cNvPr id="82" name="Rectangle 80"/>
            <p:cNvSpPr>
              <a:spLocks noChangeArrowheads="1"/>
            </p:cNvSpPr>
            <p:nvPr userDrawn="1"/>
          </p:nvSpPr>
          <p:spPr bwMode="auto">
            <a:xfrm>
              <a:off x="1" y="803"/>
              <a:ext cx="6241" cy="34"/>
            </a:xfrm>
            <a:prstGeom prst="rect">
              <a:avLst/>
            </a:prstGeom>
            <a:solidFill>
              <a:srgbClr val="D6E8F9"/>
            </a:solidFill>
            <a:ln>
              <a:noFill/>
            </a:ln>
            <a:extLst/>
          </p:spPr>
          <p:txBody>
            <a:bodyPr/>
            <a:lstStyle/>
            <a:p>
              <a:pPr algn="ctr">
                <a:defRPr/>
              </a:pPr>
              <a:endParaRPr lang="en-GB" sz="2400">
                <a:latin typeface="Arial" pitchFamily="34" charset="0"/>
              </a:endParaRPr>
            </a:p>
          </p:txBody>
        </p:sp>
        <p:sp>
          <p:nvSpPr>
            <p:cNvPr id="83" name="Rectangle 81"/>
            <p:cNvSpPr>
              <a:spLocks noChangeArrowheads="1"/>
            </p:cNvSpPr>
            <p:nvPr userDrawn="1"/>
          </p:nvSpPr>
          <p:spPr bwMode="auto">
            <a:xfrm>
              <a:off x="1" y="786"/>
              <a:ext cx="6241" cy="34"/>
            </a:xfrm>
            <a:prstGeom prst="rect">
              <a:avLst/>
            </a:prstGeom>
            <a:solidFill>
              <a:srgbClr val="D3E6F8"/>
            </a:solidFill>
            <a:ln>
              <a:noFill/>
            </a:ln>
            <a:extLst/>
          </p:spPr>
          <p:txBody>
            <a:bodyPr/>
            <a:lstStyle/>
            <a:p>
              <a:pPr algn="ctr">
                <a:defRPr/>
              </a:pPr>
              <a:endParaRPr lang="en-GB" sz="2400">
                <a:latin typeface="Arial" pitchFamily="34" charset="0"/>
              </a:endParaRPr>
            </a:p>
          </p:txBody>
        </p:sp>
        <p:sp>
          <p:nvSpPr>
            <p:cNvPr id="84" name="Rectangle 82"/>
            <p:cNvSpPr>
              <a:spLocks noChangeArrowheads="1"/>
            </p:cNvSpPr>
            <p:nvPr userDrawn="1"/>
          </p:nvSpPr>
          <p:spPr bwMode="auto">
            <a:xfrm>
              <a:off x="1" y="769"/>
              <a:ext cx="6241" cy="34"/>
            </a:xfrm>
            <a:prstGeom prst="rect">
              <a:avLst/>
            </a:prstGeom>
            <a:solidFill>
              <a:srgbClr val="CFE5F8"/>
            </a:solidFill>
            <a:ln>
              <a:noFill/>
            </a:ln>
            <a:extLst/>
          </p:spPr>
          <p:txBody>
            <a:bodyPr/>
            <a:lstStyle/>
            <a:p>
              <a:pPr algn="ctr">
                <a:defRPr/>
              </a:pPr>
              <a:endParaRPr lang="en-GB" sz="2400">
                <a:latin typeface="Arial" pitchFamily="34" charset="0"/>
              </a:endParaRPr>
            </a:p>
          </p:txBody>
        </p:sp>
        <p:sp>
          <p:nvSpPr>
            <p:cNvPr id="85" name="Rectangle 83"/>
            <p:cNvSpPr>
              <a:spLocks noChangeArrowheads="1"/>
            </p:cNvSpPr>
            <p:nvPr userDrawn="1"/>
          </p:nvSpPr>
          <p:spPr bwMode="auto">
            <a:xfrm>
              <a:off x="1" y="753"/>
              <a:ext cx="6241" cy="33"/>
            </a:xfrm>
            <a:prstGeom prst="rect">
              <a:avLst/>
            </a:prstGeom>
            <a:solidFill>
              <a:srgbClr val="CDE3F7"/>
            </a:solidFill>
            <a:ln>
              <a:noFill/>
            </a:ln>
            <a:extLst/>
          </p:spPr>
          <p:txBody>
            <a:bodyPr/>
            <a:lstStyle/>
            <a:p>
              <a:pPr algn="ctr">
                <a:defRPr/>
              </a:pPr>
              <a:endParaRPr lang="en-GB" sz="2400">
                <a:latin typeface="Arial" pitchFamily="34" charset="0"/>
              </a:endParaRPr>
            </a:p>
          </p:txBody>
        </p:sp>
        <p:sp>
          <p:nvSpPr>
            <p:cNvPr id="86" name="Rectangle 84"/>
            <p:cNvSpPr>
              <a:spLocks noChangeArrowheads="1"/>
            </p:cNvSpPr>
            <p:nvPr userDrawn="1"/>
          </p:nvSpPr>
          <p:spPr bwMode="auto">
            <a:xfrm>
              <a:off x="1" y="736"/>
              <a:ext cx="6241" cy="33"/>
            </a:xfrm>
            <a:prstGeom prst="rect">
              <a:avLst/>
            </a:prstGeom>
            <a:solidFill>
              <a:srgbClr val="C9E1F7"/>
            </a:solidFill>
            <a:ln>
              <a:noFill/>
            </a:ln>
            <a:extLst/>
          </p:spPr>
          <p:txBody>
            <a:bodyPr/>
            <a:lstStyle/>
            <a:p>
              <a:pPr algn="ctr">
                <a:defRPr/>
              </a:pPr>
              <a:endParaRPr lang="en-GB" sz="2400">
                <a:latin typeface="Arial" pitchFamily="34" charset="0"/>
              </a:endParaRPr>
            </a:p>
          </p:txBody>
        </p:sp>
        <p:sp>
          <p:nvSpPr>
            <p:cNvPr id="87" name="Rectangle 85"/>
            <p:cNvSpPr>
              <a:spLocks noChangeArrowheads="1"/>
            </p:cNvSpPr>
            <p:nvPr userDrawn="1"/>
          </p:nvSpPr>
          <p:spPr bwMode="auto">
            <a:xfrm>
              <a:off x="1" y="719"/>
              <a:ext cx="6241" cy="34"/>
            </a:xfrm>
            <a:prstGeom prst="rect">
              <a:avLst/>
            </a:prstGeom>
            <a:solidFill>
              <a:srgbClr val="C3DEF6"/>
            </a:solidFill>
            <a:ln>
              <a:noFill/>
            </a:ln>
            <a:extLst/>
          </p:spPr>
          <p:txBody>
            <a:bodyPr/>
            <a:lstStyle/>
            <a:p>
              <a:pPr algn="ctr">
                <a:defRPr/>
              </a:pPr>
              <a:endParaRPr lang="en-GB" sz="2400">
                <a:latin typeface="Arial" pitchFamily="34" charset="0"/>
              </a:endParaRPr>
            </a:p>
          </p:txBody>
        </p:sp>
        <p:sp>
          <p:nvSpPr>
            <p:cNvPr id="88" name="Rectangle 86"/>
            <p:cNvSpPr>
              <a:spLocks noChangeArrowheads="1"/>
            </p:cNvSpPr>
            <p:nvPr userDrawn="1"/>
          </p:nvSpPr>
          <p:spPr bwMode="auto">
            <a:xfrm>
              <a:off x="1" y="702"/>
              <a:ext cx="6241" cy="34"/>
            </a:xfrm>
            <a:prstGeom prst="rect">
              <a:avLst/>
            </a:prstGeom>
            <a:solidFill>
              <a:srgbClr val="C0DCF6"/>
            </a:solidFill>
            <a:ln>
              <a:noFill/>
            </a:ln>
            <a:extLst/>
          </p:spPr>
          <p:txBody>
            <a:bodyPr/>
            <a:lstStyle/>
            <a:p>
              <a:pPr algn="ctr">
                <a:defRPr/>
              </a:pPr>
              <a:endParaRPr lang="en-GB" sz="2400">
                <a:latin typeface="Arial" pitchFamily="34" charset="0"/>
              </a:endParaRPr>
            </a:p>
          </p:txBody>
        </p:sp>
        <p:sp>
          <p:nvSpPr>
            <p:cNvPr id="89" name="Rectangle 87"/>
            <p:cNvSpPr>
              <a:spLocks noChangeArrowheads="1"/>
            </p:cNvSpPr>
            <p:nvPr userDrawn="1"/>
          </p:nvSpPr>
          <p:spPr bwMode="auto">
            <a:xfrm>
              <a:off x="1" y="685"/>
              <a:ext cx="6241" cy="34"/>
            </a:xfrm>
            <a:prstGeom prst="rect">
              <a:avLst/>
            </a:prstGeom>
            <a:solidFill>
              <a:srgbClr val="BDDCF6"/>
            </a:solidFill>
            <a:ln>
              <a:noFill/>
            </a:ln>
            <a:extLst/>
          </p:spPr>
          <p:txBody>
            <a:bodyPr/>
            <a:lstStyle/>
            <a:p>
              <a:pPr algn="ctr">
                <a:defRPr/>
              </a:pPr>
              <a:endParaRPr lang="en-GB" sz="2400">
                <a:latin typeface="Arial" pitchFamily="34" charset="0"/>
              </a:endParaRPr>
            </a:p>
          </p:txBody>
        </p:sp>
        <p:sp>
          <p:nvSpPr>
            <p:cNvPr id="90" name="Rectangle 88"/>
            <p:cNvSpPr>
              <a:spLocks noChangeArrowheads="1"/>
            </p:cNvSpPr>
            <p:nvPr userDrawn="1"/>
          </p:nvSpPr>
          <p:spPr bwMode="auto">
            <a:xfrm>
              <a:off x="1" y="669"/>
              <a:ext cx="6241" cy="33"/>
            </a:xfrm>
            <a:prstGeom prst="rect">
              <a:avLst/>
            </a:prstGeom>
            <a:solidFill>
              <a:srgbClr val="BCDBF5"/>
            </a:solidFill>
            <a:ln>
              <a:noFill/>
            </a:ln>
            <a:extLst/>
          </p:spPr>
          <p:txBody>
            <a:bodyPr/>
            <a:lstStyle/>
            <a:p>
              <a:pPr algn="ctr">
                <a:defRPr/>
              </a:pPr>
              <a:endParaRPr lang="en-GB" sz="2400">
                <a:latin typeface="Arial" pitchFamily="34" charset="0"/>
              </a:endParaRPr>
            </a:p>
          </p:txBody>
        </p:sp>
        <p:sp>
          <p:nvSpPr>
            <p:cNvPr id="91" name="Rectangle 89"/>
            <p:cNvSpPr>
              <a:spLocks noChangeArrowheads="1"/>
            </p:cNvSpPr>
            <p:nvPr userDrawn="1"/>
          </p:nvSpPr>
          <p:spPr bwMode="auto">
            <a:xfrm>
              <a:off x="1" y="652"/>
              <a:ext cx="6241" cy="33"/>
            </a:xfrm>
            <a:prstGeom prst="rect">
              <a:avLst/>
            </a:prstGeom>
            <a:solidFill>
              <a:srgbClr val="BADAF5"/>
            </a:solidFill>
            <a:ln>
              <a:noFill/>
            </a:ln>
            <a:extLst/>
          </p:spPr>
          <p:txBody>
            <a:bodyPr/>
            <a:lstStyle/>
            <a:p>
              <a:pPr algn="ctr">
                <a:defRPr/>
              </a:pPr>
              <a:endParaRPr lang="en-GB" sz="2400">
                <a:latin typeface="Arial" pitchFamily="34" charset="0"/>
              </a:endParaRPr>
            </a:p>
          </p:txBody>
        </p:sp>
        <p:sp>
          <p:nvSpPr>
            <p:cNvPr id="92" name="Rectangle 90"/>
            <p:cNvSpPr>
              <a:spLocks noChangeArrowheads="1"/>
            </p:cNvSpPr>
            <p:nvPr userDrawn="1"/>
          </p:nvSpPr>
          <p:spPr bwMode="auto">
            <a:xfrm>
              <a:off x="1" y="635"/>
              <a:ext cx="6241" cy="34"/>
            </a:xfrm>
            <a:prstGeom prst="rect">
              <a:avLst/>
            </a:prstGeom>
            <a:solidFill>
              <a:srgbClr val="B8D8F4"/>
            </a:solidFill>
            <a:ln>
              <a:noFill/>
            </a:ln>
            <a:extLst/>
          </p:spPr>
          <p:txBody>
            <a:bodyPr/>
            <a:lstStyle/>
            <a:p>
              <a:pPr algn="ctr">
                <a:defRPr/>
              </a:pPr>
              <a:endParaRPr lang="en-GB" sz="2400">
                <a:latin typeface="Arial" pitchFamily="34" charset="0"/>
              </a:endParaRPr>
            </a:p>
          </p:txBody>
        </p:sp>
        <p:sp>
          <p:nvSpPr>
            <p:cNvPr id="93" name="Rectangle 91"/>
            <p:cNvSpPr>
              <a:spLocks noChangeArrowheads="1"/>
            </p:cNvSpPr>
            <p:nvPr userDrawn="1"/>
          </p:nvSpPr>
          <p:spPr bwMode="auto">
            <a:xfrm>
              <a:off x="1" y="618"/>
              <a:ext cx="6241" cy="34"/>
            </a:xfrm>
            <a:prstGeom prst="rect">
              <a:avLst/>
            </a:prstGeom>
            <a:solidFill>
              <a:srgbClr val="B4D7F3"/>
            </a:solidFill>
            <a:ln>
              <a:noFill/>
            </a:ln>
            <a:extLst/>
          </p:spPr>
          <p:txBody>
            <a:bodyPr/>
            <a:lstStyle/>
            <a:p>
              <a:pPr algn="ctr">
                <a:defRPr/>
              </a:pPr>
              <a:endParaRPr lang="en-GB" sz="2400">
                <a:latin typeface="Arial" pitchFamily="34" charset="0"/>
              </a:endParaRPr>
            </a:p>
          </p:txBody>
        </p:sp>
        <p:sp>
          <p:nvSpPr>
            <p:cNvPr id="94" name="Rectangle 92"/>
            <p:cNvSpPr>
              <a:spLocks noChangeArrowheads="1"/>
            </p:cNvSpPr>
            <p:nvPr userDrawn="1"/>
          </p:nvSpPr>
          <p:spPr bwMode="auto">
            <a:xfrm>
              <a:off x="1" y="601"/>
              <a:ext cx="6241" cy="34"/>
            </a:xfrm>
            <a:prstGeom prst="rect">
              <a:avLst/>
            </a:prstGeom>
            <a:solidFill>
              <a:srgbClr val="B2D5F2"/>
            </a:solidFill>
            <a:ln>
              <a:noFill/>
            </a:ln>
            <a:extLst/>
          </p:spPr>
          <p:txBody>
            <a:bodyPr/>
            <a:lstStyle/>
            <a:p>
              <a:pPr algn="ctr">
                <a:defRPr/>
              </a:pPr>
              <a:endParaRPr lang="en-GB" sz="2400">
                <a:latin typeface="Arial" pitchFamily="34" charset="0"/>
              </a:endParaRPr>
            </a:p>
          </p:txBody>
        </p:sp>
        <p:sp>
          <p:nvSpPr>
            <p:cNvPr id="95" name="Rectangle 93"/>
            <p:cNvSpPr>
              <a:spLocks noChangeArrowheads="1"/>
            </p:cNvSpPr>
            <p:nvPr userDrawn="1"/>
          </p:nvSpPr>
          <p:spPr bwMode="auto">
            <a:xfrm>
              <a:off x="1" y="585"/>
              <a:ext cx="6241" cy="33"/>
            </a:xfrm>
            <a:prstGeom prst="rect">
              <a:avLst/>
            </a:prstGeom>
            <a:solidFill>
              <a:srgbClr val="AFD4F2"/>
            </a:solidFill>
            <a:ln>
              <a:noFill/>
            </a:ln>
            <a:extLst/>
          </p:spPr>
          <p:txBody>
            <a:bodyPr/>
            <a:lstStyle/>
            <a:p>
              <a:pPr algn="ctr">
                <a:defRPr/>
              </a:pPr>
              <a:endParaRPr lang="en-GB" sz="2400">
                <a:latin typeface="Arial" pitchFamily="34" charset="0"/>
              </a:endParaRPr>
            </a:p>
          </p:txBody>
        </p:sp>
        <p:sp>
          <p:nvSpPr>
            <p:cNvPr id="96" name="Rectangle 94"/>
            <p:cNvSpPr>
              <a:spLocks noChangeArrowheads="1"/>
            </p:cNvSpPr>
            <p:nvPr userDrawn="1"/>
          </p:nvSpPr>
          <p:spPr bwMode="auto">
            <a:xfrm>
              <a:off x="1" y="568"/>
              <a:ext cx="6241" cy="33"/>
            </a:xfrm>
            <a:prstGeom prst="rect">
              <a:avLst/>
            </a:prstGeom>
            <a:solidFill>
              <a:srgbClr val="AED3F2"/>
            </a:solidFill>
            <a:ln>
              <a:noFill/>
            </a:ln>
            <a:extLst/>
          </p:spPr>
          <p:txBody>
            <a:bodyPr/>
            <a:lstStyle/>
            <a:p>
              <a:pPr algn="ctr">
                <a:defRPr/>
              </a:pPr>
              <a:endParaRPr lang="en-GB" sz="2400">
                <a:latin typeface="Arial" pitchFamily="34" charset="0"/>
              </a:endParaRPr>
            </a:p>
          </p:txBody>
        </p:sp>
        <p:sp>
          <p:nvSpPr>
            <p:cNvPr id="97" name="Rectangle 95"/>
            <p:cNvSpPr>
              <a:spLocks noChangeArrowheads="1"/>
            </p:cNvSpPr>
            <p:nvPr userDrawn="1"/>
          </p:nvSpPr>
          <p:spPr bwMode="auto">
            <a:xfrm>
              <a:off x="1" y="551"/>
              <a:ext cx="6241" cy="34"/>
            </a:xfrm>
            <a:prstGeom prst="rect">
              <a:avLst/>
            </a:prstGeom>
            <a:solidFill>
              <a:srgbClr val="ACD1F1"/>
            </a:solidFill>
            <a:ln>
              <a:noFill/>
            </a:ln>
            <a:extLst/>
          </p:spPr>
          <p:txBody>
            <a:bodyPr/>
            <a:lstStyle/>
            <a:p>
              <a:pPr algn="ctr">
                <a:defRPr/>
              </a:pPr>
              <a:endParaRPr lang="en-GB" sz="2400">
                <a:latin typeface="Arial" pitchFamily="34" charset="0"/>
              </a:endParaRPr>
            </a:p>
          </p:txBody>
        </p:sp>
        <p:sp>
          <p:nvSpPr>
            <p:cNvPr id="98" name="Rectangle 96"/>
            <p:cNvSpPr>
              <a:spLocks noChangeArrowheads="1"/>
            </p:cNvSpPr>
            <p:nvPr userDrawn="1"/>
          </p:nvSpPr>
          <p:spPr bwMode="auto">
            <a:xfrm>
              <a:off x="1" y="534"/>
              <a:ext cx="6241" cy="34"/>
            </a:xfrm>
            <a:prstGeom prst="rect">
              <a:avLst/>
            </a:prstGeom>
            <a:solidFill>
              <a:srgbClr val="A9D0F1"/>
            </a:solidFill>
            <a:ln>
              <a:noFill/>
            </a:ln>
            <a:extLst/>
          </p:spPr>
          <p:txBody>
            <a:bodyPr/>
            <a:lstStyle/>
            <a:p>
              <a:pPr algn="ctr">
                <a:defRPr/>
              </a:pPr>
              <a:endParaRPr lang="en-GB" sz="2400">
                <a:latin typeface="Arial" pitchFamily="34" charset="0"/>
              </a:endParaRPr>
            </a:p>
          </p:txBody>
        </p:sp>
        <p:sp>
          <p:nvSpPr>
            <p:cNvPr id="99" name="Rectangle 97"/>
            <p:cNvSpPr>
              <a:spLocks noChangeArrowheads="1"/>
            </p:cNvSpPr>
            <p:nvPr userDrawn="1"/>
          </p:nvSpPr>
          <p:spPr bwMode="auto">
            <a:xfrm>
              <a:off x="1" y="509"/>
              <a:ext cx="6241" cy="42"/>
            </a:xfrm>
            <a:prstGeom prst="rect">
              <a:avLst/>
            </a:prstGeom>
            <a:solidFill>
              <a:srgbClr val="A5CDF0"/>
            </a:solidFill>
            <a:ln>
              <a:noFill/>
            </a:ln>
            <a:extLst/>
          </p:spPr>
          <p:txBody>
            <a:bodyPr/>
            <a:lstStyle/>
            <a:p>
              <a:pPr algn="ctr">
                <a:defRPr/>
              </a:pPr>
              <a:endParaRPr lang="en-GB" sz="2400">
                <a:latin typeface="Arial" pitchFamily="34" charset="0"/>
              </a:endParaRPr>
            </a:p>
          </p:txBody>
        </p:sp>
        <p:sp>
          <p:nvSpPr>
            <p:cNvPr id="100" name="Rectangle 98"/>
            <p:cNvSpPr>
              <a:spLocks noChangeArrowheads="1"/>
            </p:cNvSpPr>
            <p:nvPr userDrawn="1"/>
          </p:nvSpPr>
          <p:spPr bwMode="auto">
            <a:xfrm>
              <a:off x="1" y="492"/>
              <a:ext cx="6241" cy="42"/>
            </a:xfrm>
            <a:prstGeom prst="rect">
              <a:avLst/>
            </a:prstGeom>
            <a:solidFill>
              <a:srgbClr val="A2CCEF"/>
            </a:solidFill>
            <a:ln>
              <a:noFill/>
            </a:ln>
            <a:extLst/>
          </p:spPr>
          <p:txBody>
            <a:bodyPr/>
            <a:lstStyle/>
            <a:p>
              <a:pPr algn="ctr">
                <a:defRPr/>
              </a:pPr>
              <a:endParaRPr lang="en-GB" sz="2400">
                <a:latin typeface="Arial" pitchFamily="34" charset="0"/>
              </a:endParaRPr>
            </a:p>
          </p:txBody>
        </p:sp>
        <p:sp>
          <p:nvSpPr>
            <p:cNvPr id="101" name="Rectangle 99"/>
            <p:cNvSpPr>
              <a:spLocks noChangeArrowheads="1"/>
            </p:cNvSpPr>
            <p:nvPr userDrawn="1"/>
          </p:nvSpPr>
          <p:spPr bwMode="auto">
            <a:xfrm>
              <a:off x="1" y="475"/>
              <a:ext cx="6241" cy="34"/>
            </a:xfrm>
            <a:prstGeom prst="rect">
              <a:avLst/>
            </a:prstGeom>
            <a:solidFill>
              <a:srgbClr val="9FCBEF"/>
            </a:solidFill>
            <a:ln>
              <a:noFill/>
            </a:ln>
            <a:extLst/>
          </p:spPr>
          <p:txBody>
            <a:bodyPr/>
            <a:lstStyle/>
            <a:p>
              <a:pPr algn="ctr">
                <a:defRPr/>
              </a:pPr>
              <a:endParaRPr lang="en-GB" sz="2400">
                <a:latin typeface="Arial" pitchFamily="34" charset="0"/>
              </a:endParaRPr>
            </a:p>
          </p:txBody>
        </p:sp>
        <p:sp>
          <p:nvSpPr>
            <p:cNvPr id="102" name="Rectangle 100"/>
            <p:cNvSpPr>
              <a:spLocks noChangeArrowheads="1"/>
            </p:cNvSpPr>
            <p:nvPr userDrawn="1"/>
          </p:nvSpPr>
          <p:spPr bwMode="auto">
            <a:xfrm>
              <a:off x="1" y="459"/>
              <a:ext cx="6241" cy="33"/>
            </a:xfrm>
            <a:prstGeom prst="rect">
              <a:avLst/>
            </a:prstGeom>
            <a:solidFill>
              <a:srgbClr val="9EC9EE"/>
            </a:solidFill>
            <a:ln>
              <a:noFill/>
            </a:ln>
            <a:extLst/>
          </p:spPr>
          <p:txBody>
            <a:bodyPr/>
            <a:lstStyle/>
            <a:p>
              <a:pPr algn="ctr">
                <a:defRPr/>
              </a:pPr>
              <a:endParaRPr lang="en-GB" sz="2400">
                <a:latin typeface="Arial" pitchFamily="34" charset="0"/>
              </a:endParaRPr>
            </a:p>
          </p:txBody>
        </p:sp>
        <p:sp>
          <p:nvSpPr>
            <p:cNvPr id="103" name="Rectangle 101"/>
            <p:cNvSpPr>
              <a:spLocks noChangeArrowheads="1"/>
            </p:cNvSpPr>
            <p:nvPr userDrawn="1"/>
          </p:nvSpPr>
          <p:spPr bwMode="auto">
            <a:xfrm>
              <a:off x="1" y="442"/>
              <a:ext cx="6241" cy="33"/>
            </a:xfrm>
            <a:prstGeom prst="rect">
              <a:avLst/>
            </a:prstGeom>
            <a:solidFill>
              <a:srgbClr val="9BC8EE"/>
            </a:solidFill>
            <a:ln>
              <a:noFill/>
            </a:ln>
            <a:extLst/>
          </p:spPr>
          <p:txBody>
            <a:bodyPr/>
            <a:lstStyle/>
            <a:p>
              <a:pPr algn="ctr">
                <a:defRPr/>
              </a:pPr>
              <a:endParaRPr lang="en-GB" sz="2400">
                <a:latin typeface="Arial" pitchFamily="34" charset="0"/>
              </a:endParaRPr>
            </a:p>
          </p:txBody>
        </p:sp>
        <p:sp>
          <p:nvSpPr>
            <p:cNvPr id="104" name="Rectangle 102"/>
            <p:cNvSpPr>
              <a:spLocks noChangeArrowheads="1"/>
            </p:cNvSpPr>
            <p:nvPr userDrawn="1"/>
          </p:nvSpPr>
          <p:spPr bwMode="auto">
            <a:xfrm>
              <a:off x="1" y="425"/>
              <a:ext cx="6241" cy="34"/>
            </a:xfrm>
            <a:prstGeom prst="rect">
              <a:avLst/>
            </a:prstGeom>
            <a:solidFill>
              <a:srgbClr val="97C5ED"/>
            </a:solidFill>
            <a:ln>
              <a:noFill/>
            </a:ln>
            <a:extLst/>
          </p:spPr>
          <p:txBody>
            <a:bodyPr/>
            <a:lstStyle/>
            <a:p>
              <a:pPr algn="ctr">
                <a:defRPr/>
              </a:pPr>
              <a:endParaRPr lang="en-GB" sz="2400">
                <a:latin typeface="Arial" pitchFamily="34" charset="0"/>
              </a:endParaRPr>
            </a:p>
          </p:txBody>
        </p:sp>
        <p:sp>
          <p:nvSpPr>
            <p:cNvPr id="105" name="Rectangle 103"/>
            <p:cNvSpPr>
              <a:spLocks noChangeArrowheads="1"/>
            </p:cNvSpPr>
            <p:nvPr userDrawn="1"/>
          </p:nvSpPr>
          <p:spPr bwMode="auto">
            <a:xfrm>
              <a:off x="1" y="408"/>
              <a:ext cx="6241" cy="34"/>
            </a:xfrm>
            <a:prstGeom prst="rect">
              <a:avLst/>
            </a:prstGeom>
            <a:solidFill>
              <a:srgbClr val="94C4EC"/>
            </a:solidFill>
            <a:ln>
              <a:noFill/>
            </a:ln>
            <a:extLst/>
          </p:spPr>
          <p:txBody>
            <a:bodyPr/>
            <a:lstStyle/>
            <a:p>
              <a:pPr algn="ctr">
                <a:defRPr/>
              </a:pPr>
              <a:endParaRPr lang="en-GB" sz="2400">
                <a:latin typeface="Arial" pitchFamily="34" charset="0"/>
              </a:endParaRPr>
            </a:p>
          </p:txBody>
        </p:sp>
        <p:sp>
          <p:nvSpPr>
            <p:cNvPr id="106" name="Rectangle 104"/>
            <p:cNvSpPr>
              <a:spLocks noChangeArrowheads="1"/>
            </p:cNvSpPr>
            <p:nvPr userDrawn="1"/>
          </p:nvSpPr>
          <p:spPr bwMode="auto">
            <a:xfrm>
              <a:off x="1" y="391"/>
              <a:ext cx="6241" cy="34"/>
            </a:xfrm>
            <a:prstGeom prst="rect">
              <a:avLst/>
            </a:prstGeom>
            <a:solidFill>
              <a:srgbClr val="90C2EC"/>
            </a:solidFill>
            <a:ln>
              <a:noFill/>
            </a:ln>
            <a:extLst/>
          </p:spPr>
          <p:txBody>
            <a:bodyPr/>
            <a:lstStyle/>
            <a:p>
              <a:pPr algn="ctr">
                <a:defRPr/>
              </a:pPr>
              <a:endParaRPr lang="en-GB" sz="2400">
                <a:latin typeface="Arial" pitchFamily="34" charset="0"/>
              </a:endParaRPr>
            </a:p>
          </p:txBody>
        </p:sp>
        <p:sp>
          <p:nvSpPr>
            <p:cNvPr id="107" name="Rectangle 105"/>
            <p:cNvSpPr>
              <a:spLocks noChangeArrowheads="1"/>
            </p:cNvSpPr>
            <p:nvPr userDrawn="1"/>
          </p:nvSpPr>
          <p:spPr bwMode="auto">
            <a:xfrm>
              <a:off x="1" y="375"/>
              <a:ext cx="6241" cy="33"/>
            </a:xfrm>
            <a:prstGeom prst="rect">
              <a:avLst/>
            </a:prstGeom>
            <a:solidFill>
              <a:srgbClr val="8FC1EB"/>
            </a:solidFill>
            <a:ln>
              <a:noFill/>
            </a:ln>
            <a:extLst/>
          </p:spPr>
          <p:txBody>
            <a:bodyPr/>
            <a:lstStyle/>
            <a:p>
              <a:pPr algn="ctr">
                <a:defRPr/>
              </a:pPr>
              <a:endParaRPr lang="en-GB" sz="2400">
                <a:latin typeface="Arial" pitchFamily="34" charset="0"/>
              </a:endParaRPr>
            </a:p>
          </p:txBody>
        </p:sp>
        <p:sp>
          <p:nvSpPr>
            <p:cNvPr id="108" name="Rectangle 106"/>
            <p:cNvSpPr>
              <a:spLocks noChangeArrowheads="1"/>
            </p:cNvSpPr>
            <p:nvPr userDrawn="1"/>
          </p:nvSpPr>
          <p:spPr bwMode="auto">
            <a:xfrm>
              <a:off x="1" y="358"/>
              <a:ext cx="6241" cy="33"/>
            </a:xfrm>
            <a:prstGeom prst="rect">
              <a:avLst/>
            </a:prstGeom>
            <a:solidFill>
              <a:srgbClr val="8EC1EB"/>
            </a:solidFill>
            <a:ln>
              <a:noFill/>
            </a:ln>
            <a:extLst/>
          </p:spPr>
          <p:txBody>
            <a:bodyPr/>
            <a:lstStyle/>
            <a:p>
              <a:pPr algn="ctr">
                <a:defRPr/>
              </a:pPr>
              <a:endParaRPr lang="en-GB" sz="2400">
                <a:latin typeface="Arial" pitchFamily="34" charset="0"/>
              </a:endParaRPr>
            </a:p>
          </p:txBody>
        </p:sp>
        <p:sp>
          <p:nvSpPr>
            <p:cNvPr id="109" name="Rectangle 107"/>
            <p:cNvSpPr>
              <a:spLocks noChangeArrowheads="1"/>
            </p:cNvSpPr>
            <p:nvPr userDrawn="1"/>
          </p:nvSpPr>
          <p:spPr bwMode="auto">
            <a:xfrm>
              <a:off x="1" y="341"/>
              <a:ext cx="6241" cy="34"/>
            </a:xfrm>
            <a:prstGeom prst="rect">
              <a:avLst/>
            </a:prstGeom>
            <a:solidFill>
              <a:srgbClr val="8CC0EB"/>
            </a:solidFill>
            <a:ln>
              <a:noFill/>
            </a:ln>
            <a:extLst/>
          </p:spPr>
          <p:txBody>
            <a:bodyPr/>
            <a:lstStyle/>
            <a:p>
              <a:pPr algn="ctr">
                <a:defRPr/>
              </a:pPr>
              <a:endParaRPr lang="en-GB" sz="2400">
                <a:latin typeface="Arial" pitchFamily="34" charset="0"/>
              </a:endParaRPr>
            </a:p>
          </p:txBody>
        </p:sp>
        <p:sp>
          <p:nvSpPr>
            <p:cNvPr id="110" name="Rectangle 108"/>
            <p:cNvSpPr>
              <a:spLocks noChangeArrowheads="1"/>
            </p:cNvSpPr>
            <p:nvPr userDrawn="1"/>
          </p:nvSpPr>
          <p:spPr bwMode="auto">
            <a:xfrm>
              <a:off x="1" y="324"/>
              <a:ext cx="6241" cy="34"/>
            </a:xfrm>
            <a:prstGeom prst="rect">
              <a:avLst/>
            </a:prstGeom>
            <a:solidFill>
              <a:srgbClr val="89BEEA"/>
            </a:solidFill>
            <a:ln>
              <a:noFill/>
            </a:ln>
            <a:extLst/>
          </p:spPr>
          <p:txBody>
            <a:bodyPr/>
            <a:lstStyle/>
            <a:p>
              <a:pPr algn="ctr">
                <a:defRPr/>
              </a:pPr>
              <a:endParaRPr lang="en-GB" sz="2400">
                <a:latin typeface="Arial" pitchFamily="34" charset="0"/>
              </a:endParaRPr>
            </a:p>
          </p:txBody>
        </p:sp>
        <p:sp>
          <p:nvSpPr>
            <p:cNvPr id="111" name="Rectangle 109"/>
            <p:cNvSpPr>
              <a:spLocks noChangeArrowheads="1"/>
            </p:cNvSpPr>
            <p:nvPr userDrawn="1"/>
          </p:nvSpPr>
          <p:spPr bwMode="auto">
            <a:xfrm>
              <a:off x="1" y="307"/>
              <a:ext cx="6241" cy="34"/>
            </a:xfrm>
            <a:prstGeom prst="rect">
              <a:avLst/>
            </a:prstGeom>
            <a:solidFill>
              <a:srgbClr val="87BEEA"/>
            </a:solidFill>
            <a:ln>
              <a:noFill/>
            </a:ln>
            <a:extLst/>
          </p:spPr>
          <p:txBody>
            <a:bodyPr/>
            <a:lstStyle/>
            <a:p>
              <a:pPr algn="ctr">
                <a:defRPr/>
              </a:pPr>
              <a:endParaRPr lang="en-GB" sz="2400">
                <a:latin typeface="Arial" pitchFamily="34" charset="0"/>
              </a:endParaRPr>
            </a:p>
          </p:txBody>
        </p:sp>
        <p:sp>
          <p:nvSpPr>
            <p:cNvPr id="112" name="Rectangle 110"/>
            <p:cNvSpPr>
              <a:spLocks noChangeArrowheads="1"/>
            </p:cNvSpPr>
            <p:nvPr userDrawn="1"/>
          </p:nvSpPr>
          <p:spPr bwMode="auto">
            <a:xfrm>
              <a:off x="1" y="290"/>
              <a:ext cx="6241" cy="34"/>
            </a:xfrm>
            <a:prstGeom prst="rect">
              <a:avLst/>
            </a:prstGeom>
            <a:solidFill>
              <a:srgbClr val="85BCE9"/>
            </a:solidFill>
            <a:ln>
              <a:noFill/>
            </a:ln>
            <a:extLst/>
          </p:spPr>
          <p:txBody>
            <a:bodyPr/>
            <a:lstStyle/>
            <a:p>
              <a:pPr algn="ctr">
                <a:defRPr/>
              </a:pPr>
              <a:endParaRPr lang="en-GB" sz="2400">
                <a:latin typeface="Arial" pitchFamily="34" charset="0"/>
              </a:endParaRPr>
            </a:p>
          </p:txBody>
        </p:sp>
        <p:sp>
          <p:nvSpPr>
            <p:cNvPr id="113" name="Rectangle 111"/>
            <p:cNvSpPr>
              <a:spLocks noChangeArrowheads="1"/>
            </p:cNvSpPr>
            <p:nvPr userDrawn="1"/>
          </p:nvSpPr>
          <p:spPr bwMode="auto">
            <a:xfrm>
              <a:off x="1" y="274"/>
              <a:ext cx="6241" cy="33"/>
            </a:xfrm>
            <a:prstGeom prst="rect">
              <a:avLst/>
            </a:prstGeom>
            <a:solidFill>
              <a:srgbClr val="83BCE9"/>
            </a:solidFill>
            <a:ln>
              <a:noFill/>
            </a:ln>
            <a:extLst/>
          </p:spPr>
          <p:txBody>
            <a:bodyPr/>
            <a:lstStyle/>
            <a:p>
              <a:pPr algn="ctr">
                <a:defRPr/>
              </a:pPr>
              <a:endParaRPr lang="en-GB" sz="2400">
                <a:latin typeface="Arial" pitchFamily="34" charset="0"/>
              </a:endParaRPr>
            </a:p>
          </p:txBody>
        </p:sp>
        <p:sp>
          <p:nvSpPr>
            <p:cNvPr id="114" name="Rectangle 112"/>
            <p:cNvSpPr>
              <a:spLocks noChangeArrowheads="1"/>
            </p:cNvSpPr>
            <p:nvPr userDrawn="1"/>
          </p:nvSpPr>
          <p:spPr bwMode="auto">
            <a:xfrm>
              <a:off x="1" y="257"/>
              <a:ext cx="6241" cy="33"/>
            </a:xfrm>
            <a:prstGeom prst="rect">
              <a:avLst/>
            </a:prstGeom>
            <a:solidFill>
              <a:srgbClr val="82BBE8"/>
            </a:solidFill>
            <a:ln>
              <a:noFill/>
            </a:ln>
            <a:extLst/>
          </p:spPr>
          <p:txBody>
            <a:bodyPr/>
            <a:lstStyle/>
            <a:p>
              <a:pPr algn="ctr">
                <a:defRPr/>
              </a:pPr>
              <a:endParaRPr lang="en-GB" sz="2400">
                <a:latin typeface="Arial" pitchFamily="34" charset="0"/>
              </a:endParaRPr>
            </a:p>
          </p:txBody>
        </p:sp>
        <p:sp>
          <p:nvSpPr>
            <p:cNvPr id="115" name="Rectangle 113"/>
            <p:cNvSpPr>
              <a:spLocks noChangeArrowheads="1"/>
            </p:cNvSpPr>
            <p:nvPr userDrawn="1"/>
          </p:nvSpPr>
          <p:spPr bwMode="auto">
            <a:xfrm>
              <a:off x="1" y="240"/>
              <a:ext cx="6241" cy="34"/>
            </a:xfrm>
            <a:prstGeom prst="rect">
              <a:avLst/>
            </a:prstGeom>
            <a:solidFill>
              <a:srgbClr val="80BAE8"/>
            </a:solidFill>
            <a:ln>
              <a:noFill/>
            </a:ln>
            <a:extLst/>
          </p:spPr>
          <p:txBody>
            <a:bodyPr/>
            <a:lstStyle/>
            <a:p>
              <a:pPr algn="ctr">
                <a:defRPr/>
              </a:pPr>
              <a:endParaRPr lang="en-GB" sz="2400">
                <a:latin typeface="Arial" pitchFamily="34" charset="0"/>
              </a:endParaRPr>
            </a:p>
          </p:txBody>
        </p:sp>
        <p:sp>
          <p:nvSpPr>
            <p:cNvPr id="116" name="Rectangle 114"/>
            <p:cNvSpPr>
              <a:spLocks noChangeArrowheads="1"/>
            </p:cNvSpPr>
            <p:nvPr userDrawn="1"/>
          </p:nvSpPr>
          <p:spPr bwMode="auto">
            <a:xfrm>
              <a:off x="1" y="223"/>
              <a:ext cx="6241" cy="34"/>
            </a:xfrm>
            <a:prstGeom prst="rect">
              <a:avLst/>
            </a:prstGeom>
            <a:solidFill>
              <a:srgbClr val="7DB8E7"/>
            </a:solidFill>
            <a:ln>
              <a:noFill/>
            </a:ln>
            <a:extLst/>
          </p:spPr>
          <p:txBody>
            <a:bodyPr/>
            <a:lstStyle/>
            <a:p>
              <a:pPr algn="ctr">
                <a:defRPr/>
              </a:pPr>
              <a:endParaRPr lang="en-GB" sz="2400">
                <a:latin typeface="Arial" pitchFamily="34" charset="0"/>
              </a:endParaRPr>
            </a:p>
          </p:txBody>
        </p:sp>
        <p:sp>
          <p:nvSpPr>
            <p:cNvPr id="117" name="Rectangle 115"/>
            <p:cNvSpPr>
              <a:spLocks noChangeArrowheads="1"/>
            </p:cNvSpPr>
            <p:nvPr userDrawn="1"/>
          </p:nvSpPr>
          <p:spPr bwMode="auto">
            <a:xfrm>
              <a:off x="1" y="206"/>
              <a:ext cx="6241" cy="34"/>
            </a:xfrm>
            <a:prstGeom prst="rect">
              <a:avLst/>
            </a:prstGeom>
            <a:solidFill>
              <a:srgbClr val="7AB7E7"/>
            </a:solidFill>
            <a:ln>
              <a:noFill/>
            </a:ln>
            <a:extLst/>
          </p:spPr>
          <p:txBody>
            <a:bodyPr/>
            <a:lstStyle/>
            <a:p>
              <a:pPr algn="ctr">
                <a:defRPr/>
              </a:pPr>
              <a:endParaRPr lang="en-GB" sz="2400">
                <a:latin typeface="Arial" pitchFamily="34" charset="0"/>
              </a:endParaRPr>
            </a:p>
          </p:txBody>
        </p:sp>
        <p:sp>
          <p:nvSpPr>
            <p:cNvPr id="118" name="Rectangle 116"/>
            <p:cNvSpPr>
              <a:spLocks noChangeArrowheads="1"/>
            </p:cNvSpPr>
            <p:nvPr userDrawn="1"/>
          </p:nvSpPr>
          <p:spPr bwMode="auto">
            <a:xfrm>
              <a:off x="1" y="190"/>
              <a:ext cx="6241" cy="33"/>
            </a:xfrm>
            <a:prstGeom prst="rect">
              <a:avLst/>
            </a:prstGeom>
            <a:solidFill>
              <a:srgbClr val="77B6E6"/>
            </a:solidFill>
            <a:ln>
              <a:noFill/>
            </a:ln>
            <a:extLst/>
          </p:spPr>
          <p:txBody>
            <a:bodyPr/>
            <a:lstStyle/>
            <a:p>
              <a:pPr algn="ctr">
                <a:defRPr/>
              </a:pPr>
              <a:endParaRPr lang="en-GB" sz="2400">
                <a:latin typeface="Arial" pitchFamily="34" charset="0"/>
              </a:endParaRPr>
            </a:p>
          </p:txBody>
        </p:sp>
        <p:sp>
          <p:nvSpPr>
            <p:cNvPr id="119" name="Rectangle 117"/>
            <p:cNvSpPr>
              <a:spLocks noChangeArrowheads="1"/>
            </p:cNvSpPr>
            <p:nvPr userDrawn="1"/>
          </p:nvSpPr>
          <p:spPr bwMode="auto">
            <a:xfrm>
              <a:off x="1" y="173"/>
              <a:ext cx="6241" cy="33"/>
            </a:xfrm>
            <a:prstGeom prst="rect">
              <a:avLst/>
            </a:prstGeom>
            <a:solidFill>
              <a:srgbClr val="77B5E6"/>
            </a:solidFill>
            <a:ln>
              <a:noFill/>
            </a:ln>
            <a:extLst/>
          </p:spPr>
          <p:txBody>
            <a:bodyPr/>
            <a:lstStyle/>
            <a:p>
              <a:pPr algn="ctr">
                <a:defRPr/>
              </a:pPr>
              <a:endParaRPr lang="en-GB" sz="2400">
                <a:latin typeface="Arial" pitchFamily="34" charset="0"/>
              </a:endParaRPr>
            </a:p>
          </p:txBody>
        </p:sp>
        <p:sp>
          <p:nvSpPr>
            <p:cNvPr id="120" name="Rectangle 118"/>
            <p:cNvSpPr>
              <a:spLocks noChangeArrowheads="1"/>
            </p:cNvSpPr>
            <p:nvPr userDrawn="1"/>
          </p:nvSpPr>
          <p:spPr bwMode="auto">
            <a:xfrm>
              <a:off x="1" y="148"/>
              <a:ext cx="6241" cy="42"/>
            </a:xfrm>
            <a:prstGeom prst="rect">
              <a:avLst/>
            </a:prstGeom>
            <a:solidFill>
              <a:srgbClr val="74B4E5"/>
            </a:solidFill>
            <a:ln>
              <a:noFill/>
            </a:ln>
            <a:extLst/>
          </p:spPr>
          <p:txBody>
            <a:bodyPr/>
            <a:lstStyle/>
            <a:p>
              <a:pPr algn="ctr">
                <a:defRPr/>
              </a:pPr>
              <a:endParaRPr lang="en-GB" sz="2400">
                <a:latin typeface="Arial" pitchFamily="34" charset="0"/>
              </a:endParaRPr>
            </a:p>
          </p:txBody>
        </p:sp>
        <p:sp>
          <p:nvSpPr>
            <p:cNvPr id="121" name="Rectangle 119"/>
            <p:cNvSpPr>
              <a:spLocks noChangeArrowheads="1"/>
            </p:cNvSpPr>
            <p:nvPr userDrawn="1"/>
          </p:nvSpPr>
          <p:spPr bwMode="auto">
            <a:xfrm>
              <a:off x="1" y="131"/>
              <a:ext cx="6241" cy="42"/>
            </a:xfrm>
            <a:prstGeom prst="rect">
              <a:avLst/>
            </a:prstGeom>
            <a:solidFill>
              <a:srgbClr val="71B3E5"/>
            </a:solidFill>
            <a:ln>
              <a:noFill/>
            </a:ln>
            <a:extLst/>
          </p:spPr>
          <p:txBody>
            <a:bodyPr/>
            <a:lstStyle/>
            <a:p>
              <a:pPr algn="ctr">
                <a:defRPr/>
              </a:pPr>
              <a:endParaRPr lang="en-GB" sz="2400">
                <a:latin typeface="Arial" pitchFamily="34" charset="0"/>
              </a:endParaRPr>
            </a:p>
          </p:txBody>
        </p:sp>
        <p:sp>
          <p:nvSpPr>
            <p:cNvPr id="122" name="Rectangle 120"/>
            <p:cNvSpPr>
              <a:spLocks noChangeArrowheads="1"/>
            </p:cNvSpPr>
            <p:nvPr userDrawn="1"/>
          </p:nvSpPr>
          <p:spPr bwMode="auto">
            <a:xfrm>
              <a:off x="1" y="114"/>
              <a:ext cx="6241" cy="34"/>
            </a:xfrm>
            <a:prstGeom prst="rect">
              <a:avLst/>
            </a:prstGeom>
            <a:solidFill>
              <a:srgbClr val="6DB0E4"/>
            </a:solidFill>
            <a:ln>
              <a:noFill/>
            </a:ln>
            <a:extLst/>
          </p:spPr>
          <p:txBody>
            <a:bodyPr/>
            <a:lstStyle/>
            <a:p>
              <a:pPr algn="ctr">
                <a:defRPr/>
              </a:pPr>
              <a:endParaRPr lang="en-GB" sz="2400">
                <a:latin typeface="Arial" pitchFamily="34" charset="0"/>
              </a:endParaRPr>
            </a:p>
          </p:txBody>
        </p:sp>
        <p:sp>
          <p:nvSpPr>
            <p:cNvPr id="123" name="Rectangle 121"/>
            <p:cNvSpPr>
              <a:spLocks noChangeArrowheads="1"/>
            </p:cNvSpPr>
            <p:nvPr userDrawn="1"/>
          </p:nvSpPr>
          <p:spPr bwMode="auto">
            <a:xfrm>
              <a:off x="1" y="97"/>
              <a:ext cx="6241" cy="34"/>
            </a:xfrm>
            <a:prstGeom prst="rect">
              <a:avLst/>
            </a:prstGeom>
            <a:solidFill>
              <a:srgbClr val="6AAFE4"/>
            </a:solidFill>
            <a:ln>
              <a:noFill/>
            </a:ln>
            <a:extLst/>
          </p:spPr>
          <p:txBody>
            <a:bodyPr/>
            <a:lstStyle/>
            <a:p>
              <a:pPr algn="ctr">
                <a:defRPr/>
              </a:pPr>
              <a:endParaRPr lang="en-GB" sz="2400">
                <a:latin typeface="Arial" pitchFamily="34" charset="0"/>
              </a:endParaRPr>
            </a:p>
          </p:txBody>
        </p:sp>
        <p:sp>
          <p:nvSpPr>
            <p:cNvPr id="124" name="Rectangle 122"/>
            <p:cNvSpPr>
              <a:spLocks noChangeArrowheads="1"/>
            </p:cNvSpPr>
            <p:nvPr userDrawn="1"/>
          </p:nvSpPr>
          <p:spPr bwMode="auto">
            <a:xfrm>
              <a:off x="1" y="80"/>
              <a:ext cx="6241" cy="34"/>
            </a:xfrm>
            <a:prstGeom prst="rect">
              <a:avLst/>
            </a:prstGeom>
            <a:solidFill>
              <a:srgbClr val="68ADE3"/>
            </a:solidFill>
            <a:ln>
              <a:noFill/>
            </a:ln>
            <a:extLst/>
          </p:spPr>
          <p:txBody>
            <a:bodyPr/>
            <a:lstStyle/>
            <a:p>
              <a:pPr algn="ctr">
                <a:defRPr/>
              </a:pPr>
              <a:endParaRPr lang="en-GB" sz="2400">
                <a:latin typeface="Arial" pitchFamily="34" charset="0"/>
              </a:endParaRPr>
            </a:p>
          </p:txBody>
        </p:sp>
        <p:sp>
          <p:nvSpPr>
            <p:cNvPr id="125" name="Rectangle 123"/>
            <p:cNvSpPr>
              <a:spLocks noChangeArrowheads="1"/>
            </p:cNvSpPr>
            <p:nvPr userDrawn="1"/>
          </p:nvSpPr>
          <p:spPr bwMode="auto">
            <a:xfrm>
              <a:off x="1" y="64"/>
              <a:ext cx="6241" cy="33"/>
            </a:xfrm>
            <a:prstGeom prst="rect">
              <a:avLst/>
            </a:prstGeom>
            <a:solidFill>
              <a:srgbClr val="67ADE3"/>
            </a:solidFill>
            <a:ln>
              <a:noFill/>
            </a:ln>
            <a:extLst/>
          </p:spPr>
          <p:txBody>
            <a:bodyPr/>
            <a:lstStyle/>
            <a:p>
              <a:pPr algn="ctr">
                <a:defRPr/>
              </a:pPr>
              <a:endParaRPr lang="en-GB" sz="2400">
                <a:latin typeface="Arial" pitchFamily="34" charset="0"/>
              </a:endParaRPr>
            </a:p>
          </p:txBody>
        </p:sp>
        <p:sp>
          <p:nvSpPr>
            <p:cNvPr id="126" name="Rectangle 124"/>
            <p:cNvSpPr>
              <a:spLocks noChangeArrowheads="1"/>
            </p:cNvSpPr>
            <p:nvPr userDrawn="1"/>
          </p:nvSpPr>
          <p:spPr bwMode="auto">
            <a:xfrm>
              <a:off x="1" y="47"/>
              <a:ext cx="6241" cy="33"/>
            </a:xfrm>
            <a:prstGeom prst="rect">
              <a:avLst/>
            </a:prstGeom>
            <a:solidFill>
              <a:srgbClr val="64ADE3"/>
            </a:solidFill>
            <a:ln>
              <a:noFill/>
            </a:ln>
            <a:extLst/>
          </p:spPr>
          <p:txBody>
            <a:bodyPr/>
            <a:lstStyle/>
            <a:p>
              <a:pPr algn="ctr">
                <a:defRPr/>
              </a:pPr>
              <a:endParaRPr lang="en-GB" sz="2400">
                <a:latin typeface="Arial" pitchFamily="34" charset="0"/>
              </a:endParaRPr>
            </a:p>
          </p:txBody>
        </p:sp>
        <p:sp>
          <p:nvSpPr>
            <p:cNvPr id="127" name="Rectangle 125"/>
            <p:cNvSpPr>
              <a:spLocks noChangeArrowheads="1"/>
            </p:cNvSpPr>
            <p:nvPr userDrawn="1"/>
          </p:nvSpPr>
          <p:spPr bwMode="auto">
            <a:xfrm>
              <a:off x="1" y="30"/>
              <a:ext cx="6241" cy="34"/>
            </a:xfrm>
            <a:prstGeom prst="rect">
              <a:avLst/>
            </a:prstGeom>
            <a:solidFill>
              <a:srgbClr val="63ABE2"/>
            </a:solidFill>
            <a:ln>
              <a:noFill/>
            </a:ln>
            <a:extLst/>
          </p:spPr>
          <p:txBody>
            <a:bodyPr/>
            <a:lstStyle/>
            <a:p>
              <a:pPr algn="ctr">
                <a:defRPr/>
              </a:pPr>
              <a:endParaRPr lang="en-GB" sz="2400">
                <a:latin typeface="Arial" pitchFamily="34" charset="0"/>
              </a:endParaRPr>
            </a:p>
          </p:txBody>
        </p:sp>
        <p:sp>
          <p:nvSpPr>
            <p:cNvPr id="128" name="Rectangle 126"/>
            <p:cNvSpPr>
              <a:spLocks noChangeArrowheads="1"/>
            </p:cNvSpPr>
            <p:nvPr userDrawn="1"/>
          </p:nvSpPr>
          <p:spPr bwMode="auto">
            <a:xfrm>
              <a:off x="1" y="13"/>
              <a:ext cx="6241" cy="34"/>
            </a:xfrm>
            <a:prstGeom prst="rect">
              <a:avLst/>
            </a:prstGeom>
            <a:solidFill>
              <a:srgbClr val="60ABE2"/>
            </a:solidFill>
            <a:ln>
              <a:noFill/>
            </a:ln>
            <a:extLst/>
          </p:spPr>
          <p:txBody>
            <a:bodyPr/>
            <a:lstStyle/>
            <a:p>
              <a:pPr algn="ctr">
                <a:defRPr/>
              </a:pPr>
              <a:endParaRPr lang="en-GB" sz="2400">
                <a:latin typeface="Arial" pitchFamily="34" charset="0"/>
              </a:endParaRPr>
            </a:p>
          </p:txBody>
        </p:sp>
        <p:sp>
          <p:nvSpPr>
            <p:cNvPr id="129" name="Rectangle 127"/>
            <p:cNvSpPr>
              <a:spLocks noChangeArrowheads="1"/>
            </p:cNvSpPr>
            <p:nvPr userDrawn="1"/>
          </p:nvSpPr>
          <p:spPr bwMode="auto">
            <a:xfrm>
              <a:off x="1" y="-4"/>
              <a:ext cx="6241" cy="34"/>
            </a:xfrm>
            <a:prstGeom prst="rect">
              <a:avLst/>
            </a:prstGeom>
            <a:solidFill>
              <a:srgbClr val="5EA9E1"/>
            </a:solidFill>
            <a:ln>
              <a:noFill/>
            </a:ln>
            <a:extLst/>
          </p:spPr>
          <p:txBody>
            <a:bodyPr/>
            <a:lstStyle/>
            <a:p>
              <a:pPr algn="ctr">
                <a:defRPr/>
              </a:pPr>
              <a:endParaRPr lang="en-GB" sz="2400">
                <a:latin typeface="Arial" pitchFamily="34" charset="0"/>
              </a:endParaRPr>
            </a:p>
          </p:txBody>
        </p:sp>
        <p:sp>
          <p:nvSpPr>
            <p:cNvPr id="130" name="Rectangle 128"/>
            <p:cNvSpPr>
              <a:spLocks noChangeArrowheads="1"/>
            </p:cNvSpPr>
            <p:nvPr userDrawn="1"/>
          </p:nvSpPr>
          <p:spPr bwMode="auto">
            <a:xfrm>
              <a:off x="1" y="-20"/>
              <a:ext cx="6241" cy="33"/>
            </a:xfrm>
            <a:prstGeom prst="rect">
              <a:avLst/>
            </a:prstGeom>
            <a:solidFill>
              <a:srgbClr val="5CA9E0"/>
            </a:solidFill>
            <a:ln>
              <a:noFill/>
            </a:ln>
            <a:extLst/>
          </p:spPr>
          <p:txBody>
            <a:bodyPr/>
            <a:lstStyle/>
            <a:p>
              <a:pPr algn="ctr">
                <a:defRPr/>
              </a:pPr>
              <a:endParaRPr lang="en-GB" sz="2400">
                <a:latin typeface="Arial" pitchFamily="34" charset="0"/>
              </a:endParaRPr>
            </a:p>
          </p:txBody>
        </p:sp>
        <p:sp>
          <p:nvSpPr>
            <p:cNvPr id="131" name="Rectangle 129"/>
            <p:cNvSpPr>
              <a:spLocks noChangeArrowheads="1"/>
            </p:cNvSpPr>
            <p:nvPr userDrawn="1"/>
          </p:nvSpPr>
          <p:spPr bwMode="auto">
            <a:xfrm>
              <a:off x="1" y="-37"/>
              <a:ext cx="6241" cy="33"/>
            </a:xfrm>
            <a:prstGeom prst="rect">
              <a:avLst/>
            </a:prstGeom>
            <a:solidFill>
              <a:srgbClr val="5BA8E0"/>
            </a:solidFill>
            <a:ln>
              <a:noFill/>
            </a:ln>
            <a:extLst/>
          </p:spPr>
          <p:txBody>
            <a:bodyPr/>
            <a:lstStyle/>
            <a:p>
              <a:pPr algn="ctr">
                <a:defRPr/>
              </a:pPr>
              <a:endParaRPr lang="en-GB" sz="2400">
                <a:latin typeface="Arial" pitchFamily="34" charset="0"/>
              </a:endParaRPr>
            </a:p>
          </p:txBody>
        </p:sp>
        <p:sp>
          <p:nvSpPr>
            <p:cNvPr id="132" name="Rectangle 130"/>
            <p:cNvSpPr>
              <a:spLocks noChangeArrowheads="1"/>
            </p:cNvSpPr>
            <p:nvPr userDrawn="1"/>
          </p:nvSpPr>
          <p:spPr bwMode="auto">
            <a:xfrm>
              <a:off x="1" y="-54"/>
              <a:ext cx="6241" cy="34"/>
            </a:xfrm>
            <a:prstGeom prst="rect">
              <a:avLst/>
            </a:prstGeom>
            <a:solidFill>
              <a:srgbClr val="55A5DF"/>
            </a:solidFill>
            <a:ln>
              <a:noFill/>
            </a:ln>
            <a:extLst/>
          </p:spPr>
          <p:txBody>
            <a:bodyPr/>
            <a:lstStyle/>
            <a:p>
              <a:pPr algn="ctr">
                <a:defRPr/>
              </a:pPr>
              <a:endParaRPr lang="en-GB" sz="2400">
                <a:latin typeface="Arial" pitchFamily="34" charset="0"/>
              </a:endParaRPr>
            </a:p>
          </p:txBody>
        </p:sp>
      </p:grpSp>
      <p:sp>
        <p:nvSpPr>
          <p:cNvPr id="133" name="Text Box 137"/>
          <p:cNvSpPr txBox="1">
            <a:spLocks noChangeArrowheads="1"/>
          </p:cNvSpPr>
          <p:nvPr/>
        </p:nvSpPr>
        <p:spPr bwMode="auto">
          <a:xfrm>
            <a:off x="1778000" y="1562100"/>
            <a:ext cx="5586413" cy="365125"/>
          </a:xfrm>
          <a:prstGeom prst="rect">
            <a:avLst/>
          </a:prstGeom>
          <a:noFill/>
          <a:ln>
            <a:noFill/>
          </a:ln>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defRPr/>
            </a:pPr>
            <a:r>
              <a:rPr lang="en-GB" b="1" smtClean="0"/>
              <a:t>International Atomic Energy Agency</a:t>
            </a:r>
          </a:p>
        </p:txBody>
      </p:sp>
      <p:pic>
        <p:nvPicPr>
          <p:cNvPr id="134" name="Picture 46"/>
          <p:cNvPicPr>
            <a:picLocks noChangeAspect="1" noChangeArrowheads="1"/>
          </p:cNvPicPr>
          <p:nvPr/>
        </p:nvPicPr>
        <p:blipFill>
          <a:blip r:embed="rId2"/>
          <a:srcRect/>
          <a:stretch>
            <a:fillRect/>
          </a:stretch>
        </p:blipFill>
        <p:spPr bwMode="auto">
          <a:xfrm>
            <a:off x="3929063" y="368300"/>
            <a:ext cx="1284287" cy="1093788"/>
          </a:xfrm>
          <a:prstGeom prst="rect">
            <a:avLst/>
          </a:prstGeom>
          <a:noFill/>
          <a:ln w="9525">
            <a:noFill/>
            <a:miter lim="800000"/>
            <a:headEnd/>
            <a:tailEnd/>
          </a:ln>
        </p:spPr>
      </p:pic>
      <p:sp>
        <p:nvSpPr>
          <p:cNvPr id="109700" name="Rectangle 132"/>
          <p:cNvSpPr>
            <a:spLocks noGrp="1" noChangeArrowheads="1"/>
          </p:cNvSpPr>
          <p:nvPr>
            <p:ph type="ctrTitle"/>
          </p:nvPr>
        </p:nvSpPr>
        <p:spPr>
          <a:xfrm>
            <a:off x="258763" y="2101850"/>
            <a:ext cx="8621712" cy="2598738"/>
          </a:xfrm>
        </p:spPr>
        <p:txBody>
          <a:bodyPr/>
          <a:lstStyle>
            <a:lvl1pPr>
              <a:defRPr sz="4400"/>
            </a:lvl1pPr>
          </a:lstStyle>
          <a:p>
            <a:r>
              <a:rPr lang="en-GB"/>
              <a:t>Click to edit Master title style</a:t>
            </a:r>
          </a:p>
        </p:txBody>
      </p:sp>
      <p:sp>
        <p:nvSpPr>
          <p:cNvPr id="109701" name="Rectangle 133"/>
          <p:cNvSpPr>
            <a:spLocks noGrp="1" noChangeArrowheads="1"/>
          </p:cNvSpPr>
          <p:nvPr>
            <p:ph type="subTitle" idx="1"/>
          </p:nvPr>
        </p:nvSpPr>
        <p:spPr>
          <a:xfrm>
            <a:off x="257175" y="4854575"/>
            <a:ext cx="8624888" cy="1520825"/>
          </a:xfrm>
        </p:spPr>
        <p:txBody>
          <a:bodyPr/>
          <a:lstStyle>
            <a:lvl1pPr marL="0" indent="0" algn="ctr">
              <a:buFont typeface="Wingdings" charset="2"/>
              <a:buNone/>
              <a:defRPr/>
            </a:lvl1pPr>
          </a:lstStyle>
          <a:p>
            <a:r>
              <a:rPr lang="en-GB"/>
              <a:t>Click to edit Master subtitle style</a:t>
            </a:r>
          </a:p>
        </p:txBody>
      </p:sp>
      <p:sp>
        <p:nvSpPr>
          <p:cNvPr id="135" name="Rectangle 208"/>
          <p:cNvSpPr>
            <a:spLocks noGrp="1" noChangeArrowheads="1"/>
          </p:cNvSpPr>
          <p:nvPr>
            <p:ph type="dt" sz="half" idx="10"/>
          </p:nvPr>
        </p:nvSpPr>
        <p:spPr bwMode="auto">
          <a:xfrm>
            <a:off x="228600" y="6389688"/>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a:defRPr sz="1000">
                <a:latin typeface="Arial" charset="0"/>
              </a:defRPr>
            </a:lvl1pPr>
          </a:lstStyle>
          <a:p>
            <a:pPr>
              <a:defRPr/>
            </a:pPr>
            <a:endParaRPr lang="en-GB"/>
          </a:p>
        </p:txBody>
      </p:sp>
      <p:sp>
        <p:nvSpPr>
          <p:cNvPr id="136" name="Rectangle 209"/>
          <p:cNvSpPr>
            <a:spLocks noGrp="1" noChangeArrowheads="1"/>
          </p:cNvSpPr>
          <p:nvPr>
            <p:ph type="ftr" sz="quarter" idx="11"/>
          </p:nvPr>
        </p:nvSpPr>
        <p:spPr bwMode="auto">
          <a:xfrm>
            <a:off x="3122613" y="6389688"/>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000">
                <a:latin typeface="Arial" charset="0"/>
              </a:defRPr>
            </a:lvl1pPr>
          </a:lstStyle>
          <a:p>
            <a:pPr>
              <a:defRPr/>
            </a:pPr>
            <a:endParaRPr lang="en-GB"/>
          </a:p>
        </p:txBody>
      </p:sp>
      <p:sp>
        <p:nvSpPr>
          <p:cNvPr id="137" name="Rectangle 210"/>
          <p:cNvSpPr>
            <a:spLocks noGrp="1" noChangeArrowheads="1"/>
          </p:cNvSpPr>
          <p:nvPr>
            <p:ph type="sldNum" sz="quarter" idx="12"/>
          </p:nvPr>
        </p:nvSpPr>
        <p:spPr bwMode="auto">
          <a:xfrm>
            <a:off x="6934200" y="6389688"/>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000">
                <a:latin typeface="Arial" charset="0"/>
              </a:defRPr>
            </a:lvl1pPr>
          </a:lstStyle>
          <a:p>
            <a:pPr>
              <a:defRPr/>
            </a:pPr>
            <a:fld id="{24CC054D-A1D9-40EA-BC80-A4A28A1469F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157163"/>
            <a:ext cx="2286000" cy="6030912"/>
          </a:xfrm>
        </p:spPr>
        <p:txBody>
          <a:bodyPr vert="eaVert"/>
          <a:lstStyle/>
          <a:p>
            <a:r>
              <a:rPr lang="ru-RU" smtClean="0"/>
              <a:t>Образец заголовка</a:t>
            </a:r>
            <a:endParaRPr lang="en-GB"/>
          </a:p>
        </p:txBody>
      </p:sp>
      <p:sp>
        <p:nvSpPr>
          <p:cNvPr id="3" name="Вертикальный текст 2"/>
          <p:cNvSpPr>
            <a:spLocks noGrp="1"/>
          </p:cNvSpPr>
          <p:nvPr>
            <p:ph type="body" orient="vert" idx="1"/>
          </p:nvPr>
        </p:nvSpPr>
        <p:spPr>
          <a:xfrm>
            <a:off x="0" y="157163"/>
            <a:ext cx="6705600" cy="60309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88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80988" y="831850"/>
            <a:ext cx="8604250" cy="5356225"/>
          </a:xfrm>
        </p:spPr>
        <p:txBody>
          <a:bodyPr/>
          <a:lstStyle/>
          <a:p>
            <a:pPr lvl="0"/>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88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0988" y="831850"/>
            <a:ext cx="4225925" cy="535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831850"/>
            <a:ext cx="4225925"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586163"/>
            <a:ext cx="4225925"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GB"/>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
        <p:nvSpPr>
          <p:cNvPr id="3" name="Содержимое 2"/>
          <p:cNvSpPr>
            <a:spLocks noGrp="1"/>
          </p:cNvSpPr>
          <p:nvPr>
            <p:ph sz="half" idx="1"/>
          </p:nvPr>
        </p:nvSpPr>
        <p:spPr>
          <a:xfrm>
            <a:off x="280988" y="831850"/>
            <a:ext cx="4225925"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Содержимое 3"/>
          <p:cNvSpPr>
            <a:spLocks noGrp="1"/>
          </p:cNvSpPr>
          <p:nvPr>
            <p:ph sz="half" idx="2"/>
          </p:nvPr>
        </p:nvSpPr>
        <p:spPr>
          <a:xfrm>
            <a:off x="4659313" y="831850"/>
            <a:ext cx="4225925"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GB"/>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GB"/>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GB"/>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6124575"/>
            <a:ext cx="9145588" cy="733425"/>
            <a:chOff x="1" y="3905"/>
            <a:chExt cx="6241" cy="462"/>
          </a:xfrm>
        </p:grpSpPr>
        <p:sp>
          <p:nvSpPr>
            <p:cNvPr id="1075" name="Rectangle 3"/>
            <p:cNvSpPr>
              <a:spLocks noChangeArrowheads="1"/>
            </p:cNvSpPr>
            <p:nvPr userDrawn="1"/>
          </p:nvSpPr>
          <p:spPr bwMode="auto">
            <a:xfrm>
              <a:off x="1" y="4350"/>
              <a:ext cx="6241" cy="17"/>
            </a:xfrm>
            <a:prstGeom prst="rect">
              <a:avLst/>
            </a:prstGeom>
            <a:solidFill>
              <a:srgbClr val="55A5DF"/>
            </a:solidFill>
            <a:ln>
              <a:noFill/>
            </a:ln>
            <a:extLst/>
          </p:spPr>
          <p:txBody>
            <a:bodyPr/>
            <a:lstStyle/>
            <a:p>
              <a:pPr algn="ctr">
                <a:defRPr/>
              </a:pPr>
              <a:endParaRPr lang="en-GB" sz="2400">
                <a:latin typeface="Arial" pitchFamily="34" charset="0"/>
              </a:endParaRPr>
            </a:p>
          </p:txBody>
        </p:sp>
        <p:sp>
          <p:nvSpPr>
            <p:cNvPr id="1076" name="Rectangle 4"/>
            <p:cNvSpPr>
              <a:spLocks noChangeArrowheads="1"/>
            </p:cNvSpPr>
            <p:nvPr userDrawn="1"/>
          </p:nvSpPr>
          <p:spPr bwMode="auto">
            <a:xfrm>
              <a:off x="1" y="4333"/>
              <a:ext cx="6241" cy="34"/>
            </a:xfrm>
            <a:prstGeom prst="rect">
              <a:avLst/>
            </a:prstGeom>
            <a:solidFill>
              <a:srgbClr val="55A5DF"/>
            </a:solidFill>
            <a:ln>
              <a:noFill/>
            </a:ln>
            <a:extLst/>
          </p:spPr>
          <p:txBody>
            <a:bodyPr/>
            <a:lstStyle/>
            <a:p>
              <a:pPr algn="ctr">
                <a:defRPr/>
              </a:pPr>
              <a:endParaRPr lang="en-GB" sz="2400">
                <a:latin typeface="Arial" pitchFamily="34" charset="0"/>
              </a:endParaRPr>
            </a:p>
          </p:txBody>
        </p:sp>
        <p:sp>
          <p:nvSpPr>
            <p:cNvPr id="1077" name="Rectangle 5"/>
            <p:cNvSpPr>
              <a:spLocks noChangeArrowheads="1"/>
            </p:cNvSpPr>
            <p:nvPr userDrawn="1"/>
          </p:nvSpPr>
          <p:spPr bwMode="auto">
            <a:xfrm>
              <a:off x="1" y="4317"/>
              <a:ext cx="6241" cy="33"/>
            </a:xfrm>
            <a:prstGeom prst="rect">
              <a:avLst/>
            </a:prstGeom>
            <a:solidFill>
              <a:srgbClr val="5AA6DF"/>
            </a:solidFill>
            <a:ln>
              <a:noFill/>
            </a:ln>
            <a:extLst/>
          </p:spPr>
          <p:txBody>
            <a:bodyPr/>
            <a:lstStyle/>
            <a:p>
              <a:pPr algn="ctr">
                <a:defRPr/>
              </a:pPr>
              <a:endParaRPr lang="en-GB" sz="2400">
                <a:latin typeface="Arial" pitchFamily="34" charset="0"/>
              </a:endParaRPr>
            </a:p>
          </p:txBody>
        </p:sp>
        <p:sp>
          <p:nvSpPr>
            <p:cNvPr id="1078" name="Rectangle 6"/>
            <p:cNvSpPr>
              <a:spLocks noChangeArrowheads="1"/>
            </p:cNvSpPr>
            <p:nvPr userDrawn="1"/>
          </p:nvSpPr>
          <p:spPr bwMode="auto">
            <a:xfrm>
              <a:off x="1" y="4300"/>
              <a:ext cx="6241" cy="33"/>
            </a:xfrm>
            <a:prstGeom prst="rect">
              <a:avLst/>
            </a:prstGeom>
            <a:solidFill>
              <a:srgbClr val="5EA8E0"/>
            </a:solidFill>
            <a:ln>
              <a:noFill/>
            </a:ln>
            <a:extLst/>
          </p:spPr>
          <p:txBody>
            <a:bodyPr/>
            <a:lstStyle/>
            <a:p>
              <a:pPr algn="ctr">
                <a:defRPr/>
              </a:pPr>
              <a:endParaRPr lang="en-GB" sz="2400">
                <a:latin typeface="Arial" pitchFamily="34" charset="0"/>
              </a:endParaRPr>
            </a:p>
          </p:txBody>
        </p:sp>
        <p:sp>
          <p:nvSpPr>
            <p:cNvPr id="1079" name="Rectangle 7"/>
            <p:cNvSpPr>
              <a:spLocks noChangeArrowheads="1"/>
            </p:cNvSpPr>
            <p:nvPr userDrawn="1"/>
          </p:nvSpPr>
          <p:spPr bwMode="auto">
            <a:xfrm>
              <a:off x="1" y="4283"/>
              <a:ext cx="6241" cy="34"/>
            </a:xfrm>
            <a:prstGeom prst="rect">
              <a:avLst/>
            </a:prstGeom>
            <a:solidFill>
              <a:srgbClr val="62AAE1"/>
            </a:solidFill>
            <a:ln>
              <a:noFill/>
            </a:ln>
            <a:extLst/>
          </p:spPr>
          <p:txBody>
            <a:bodyPr/>
            <a:lstStyle/>
            <a:p>
              <a:pPr algn="ctr">
                <a:defRPr/>
              </a:pPr>
              <a:endParaRPr lang="en-GB" sz="2400">
                <a:latin typeface="Arial" pitchFamily="34" charset="0"/>
              </a:endParaRPr>
            </a:p>
          </p:txBody>
        </p:sp>
        <p:sp>
          <p:nvSpPr>
            <p:cNvPr id="1080" name="Rectangle 8"/>
            <p:cNvSpPr>
              <a:spLocks noChangeArrowheads="1"/>
            </p:cNvSpPr>
            <p:nvPr userDrawn="1"/>
          </p:nvSpPr>
          <p:spPr bwMode="auto">
            <a:xfrm>
              <a:off x="1" y="4266"/>
              <a:ext cx="6241" cy="34"/>
            </a:xfrm>
            <a:prstGeom prst="rect">
              <a:avLst/>
            </a:prstGeom>
            <a:solidFill>
              <a:srgbClr val="66ACE2"/>
            </a:solidFill>
            <a:ln>
              <a:noFill/>
            </a:ln>
            <a:extLst/>
          </p:spPr>
          <p:txBody>
            <a:bodyPr/>
            <a:lstStyle/>
            <a:p>
              <a:pPr algn="ctr">
                <a:defRPr/>
              </a:pPr>
              <a:endParaRPr lang="en-GB" sz="2400">
                <a:latin typeface="Arial" pitchFamily="34" charset="0"/>
              </a:endParaRPr>
            </a:p>
          </p:txBody>
        </p:sp>
        <p:sp>
          <p:nvSpPr>
            <p:cNvPr id="1081" name="Rectangle 9"/>
            <p:cNvSpPr>
              <a:spLocks noChangeArrowheads="1"/>
            </p:cNvSpPr>
            <p:nvPr userDrawn="1"/>
          </p:nvSpPr>
          <p:spPr bwMode="auto">
            <a:xfrm>
              <a:off x="1" y="4249"/>
              <a:ext cx="6241" cy="34"/>
            </a:xfrm>
            <a:prstGeom prst="rect">
              <a:avLst/>
            </a:prstGeom>
            <a:solidFill>
              <a:srgbClr val="6BAFE3"/>
            </a:solidFill>
            <a:ln>
              <a:noFill/>
            </a:ln>
            <a:extLst/>
          </p:spPr>
          <p:txBody>
            <a:bodyPr/>
            <a:lstStyle/>
            <a:p>
              <a:pPr algn="ctr">
                <a:defRPr/>
              </a:pPr>
              <a:endParaRPr lang="en-GB" sz="2400">
                <a:latin typeface="Arial" pitchFamily="34" charset="0"/>
              </a:endParaRPr>
            </a:p>
          </p:txBody>
        </p:sp>
        <p:sp>
          <p:nvSpPr>
            <p:cNvPr id="1082" name="Rectangle 10"/>
            <p:cNvSpPr>
              <a:spLocks noChangeArrowheads="1"/>
            </p:cNvSpPr>
            <p:nvPr userDrawn="1"/>
          </p:nvSpPr>
          <p:spPr bwMode="auto">
            <a:xfrm>
              <a:off x="1" y="4233"/>
              <a:ext cx="6241" cy="33"/>
            </a:xfrm>
            <a:prstGeom prst="rect">
              <a:avLst/>
            </a:prstGeom>
            <a:solidFill>
              <a:srgbClr val="75B4E6"/>
            </a:solidFill>
            <a:ln>
              <a:noFill/>
            </a:ln>
            <a:extLst/>
          </p:spPr>
          <p:txBody>
            <a:bodyPr/>
            <a:lstStyle/>
            <a:p>
              <a:pPr algn="ctr">
                <a:defRPr/>
              </a:pPr>
              <a:endParaRPr lang="en-GB" sz="2400">
                <a:latin typeface="Arial" pitchFamily="34" charset="0"/>
              </a:endParaRPr>
            </a:p>
          </p:txBody>
        </p:sp>
        <p:sp>
          <p:nvSpPr>
            <p:cNvPr id="1083" name="Rectangle 11"/>
            <p:cNvSpPr>
              <a:spLocks noChangeArrowheads="1"/>
            </p:cNvSpPr>
            <p:nvPr userDrawn="1"/>
          </p:nvSpPr>
          <p:spPr bwMode="auto">
            <a:xfrm>
              <a:off x="1" y="4216"/>
              <a:ext cx="6241" cy="33"/>
            </a:xfrm>
            <a:prstGeom prst="rect">
              <a:avLst/>
            </a:prstGeom>
            <a:solidFill>
              <a:srgbClr val="7CB7E6"/>
            </a:solidFill>
            <a:ln>
              <a:noFill/>
            </a:ln>
            <a:extLst/>
          </p:spPr>
          <p:txBody>
            <a:bodyPr/>
            <a:lstStyle/>
            <a:p>
              <a:pPr algn="ctr">
                <a:defRPr/>
              </a:pPr>
              <a:endParaRPr lang="en-GB" sz="2400">
                <a:latin typeface="Arial" pitchFamily="34" charset="0"/>
              </a:endParaRPr>
            </a:p>
          </p:txBody>
        </p:sp>
        <p:sp>
          <p:nvSpPr>
            <p:cNvPr id="1084" name="Rectangle 12"/>
            <p:cNvSpPr>
              <a:spLocks noChangeArrowheads="1"/>
            </p:cNvSpPr>
            <p:nvPr userDrawn="1"/>
          </p:nvSpPr>
          <p:spPr bwMode="auto">
            <a:xfrm>
              <a:off x="1" y="4199"/>
              <a:ext cx="6241" cy="34"/>
            </a:xfrm>
            <a:prstGeom prst="rect">
              <a:avLst/>
            </a:prstGeom>
            <a:solidFill>
              <a:srgbClr val="80B9E7"/>
            </a:solidFill>
            <a:ln>
              <a:noFill/>
            </a:ln>
            <a:extLst/>
          </p:spPr>
          <p:txBody>
            <a:bodyPr/>
            <a:lstStyle/>
            <a:p>
              <a:pPr algn="ctr">
                <a:defRPr/>
              </a:pPr>
              <a:endParaRPr lang="en-GB" sz="2400">
                <a:latin typeface="Arial" pitchFamily="34" charset="0"/>
              </a:endParaRPr>
            </a:p>
          </p:txBody>
        </p:sp>
        <p:sp>
          <p:nvSpPr>
            <p:cNvPr id="1085" name="Rectangle 13"/>
            <p:cNvSpPr>
              <a:spLocks noChangeArrowheads="1"/>
            </p:cNvSpPr>
            <p:nvPr userDrawn="1"/>
          </p:nvSpPr>
          <p:spPr bwMode="auto">
            <a:xfrm>
              <a:off x="1" y="4182"/>
              <a:ext cx="6241" cy="34"/>
            </a:xfrm>
            <a:prstGeom prst="rect">
              <a:avLst/>
            </a:prstGeom>
            <a:solidFill>
              <a:srgbClr val="84BBE8"/>
            </a:solidFill>
            <a:ln>
              <a:noFill/>
            </a:ln>
            <a:extLst/>
          </p:spPr>
          <p:txBody>
            <a:bodyPr/>
            <a:lstStyle/>
            <a:p>
              <a:pPr algn="ctr">
                <a:defRPr/>
              </a:pPr>
              <a:endParaRPr lang="en-GB" sz="2400">
                <a:latin typeface="Arial" pitchFamily="34" charset="0"/>
              </a:endParaRPr>
            </a:p>
          </p:txBody>
        </p:sp>
        <p:sp>
          <p:nvSpPr>
            <p:cNvPr id="1086" name="Rectangle 14"/>
            <p:cNvSpPr>
              <a:spLocks noChangeArrowheads="1"/>
            </p:cNvSpPr>
            <p:nvPr userDrawn="1"/>
          </p:nvSpPr>
          <p:spPr bwMode="auto">
            <a:xfrm>
              <a:off x="1" y="4157"/>
              <a:ext cx="6241" cy="42"/>
            </a:xfrm>
            <a:prstGeom prst="rect">
              <a:avLst/>
            </a:prstGeom>
            <a:solidFill>
              <a:srgbClr val="88BDE9"/>
            </a:solidFill>
            <a:ln>
              <a:noFill/>
            </a:ln>
            <a:extLst/>
          </p:spPr>
          <p:txBody>
            <a:bodyPr/>
            <a:lstStyle/>
            <a:p>
              <a:pPr algn="ctr">
                <a:defRPr/>
              </a:pPr>
              <a:endParaRPr lang="en-GB" sz="2400">
                <a:latin typeface="Arial" pitchFamily="34" charset="0"/>
              </a:endParaRPr>
            </a:p>
          </p:txBody>
        </p:sp>
        <p:sp>
          <p:nvSpPr>
            <p:cNvPr id="1087" name="Rectangle 15"/>
            <p:cNvSpPr>
              <a:spLocks noChangeArrowheads="1"/>
            </p:cNvSpPr>
            <p:nvPr userDrawn="1"/>
          </p:nvSpPr>
          <p:spPr bwMode="auto">
            <a:xfrm>
              <a:off x="1" y="4140"/>
              <a:ext cx="6241" cy="42"/>
            </a:xfrm>
            <a:prstGeom prst="rect">
              <a:avLst/>
            </a:prstGeom>
            <a:solidFill>
              <a:srgbClr val="8DC0EA"/>
            </a:solidFill>
            <a:ln>
              <a:noFill/>
            </a:ln>
            <a:extLst/>
          </p:spPr>
          <p:txBody>
            <a:bodyPr/>
            <a:lstStyle/>
            <a:p>
              <a:pPr algn="ctr">
                <a:defRPr/>
              </a:pPr>
              <a:endParaRPr lang="en-GB" sz="2400">
                <a:latin typeface="Arial" pitchFamily="34" charset="0"/>
              </a:endParaRPr>
            </a:p>
          </p:txBody>
        </p:sp>
        <p:sp>
          <p:nvSpPr>
            <p:cNvPr id="1088" name="Rectangle 16"/>
            <p:cNvSpPr>
              <a:spLocks noChangeArrowheads="1"/>
            </p:cNvSpPr>
            <p:nvPr userDrawn="1"/>
          </p:nvSpPr>
          <p:spPr bwMode="auto">
            <a:xfrm>
              <a:off x="1" y="4123"/>
              <a:ext cx="6241" cy="34"/>
            </a:xfrm>
            <a:prstGeom prst="rect">
              <a:avLst/>
            </a:prstGeom>
            <a:solidFill>
              <a:srgbClr val="97C5ED"/>
            </a:solidFill>
            <a:ln>
              <a:noFill/>
            </a:ln>
            <a:extLst/>
          </p:spPr>
          <p:txBody>
            <a:bodyPr/>
            <a:lstStyle/>
            <a:p>
              <a:pPr algn="ctr">
                <a:defRPr/>
              </a:pPr>
              <a:endParaRPr lang="en-GB" sz="2400">
                <a:latin typeface="Arial" pitchFamily="34" charset="0"/>
              </a:endParaRPr>
            </a:p>
          </p:txBody>
        </p:sp>
        <p:sp>
          <p:nvSpPr>
            <p:cNvPr id="1089" name="Rectangle 17"/>
            <p:cNvSpPr>
              <a:spLocks noChangeArrowheads="1"/>
            </p:cNvSpPr>
            <p:nvPr userDrawn="1"/>
          </p:nvSpPr>
          <p:spPr bwMode="auto">
            <a:xfrm>
              <a:off x="1" y="4107"/>
              <a:ext cx="6241" cy="33"/>
            </a:xfrm>
            <a:prstGeom prst="rect">
              <a:avLst/>
            </a:prstGeom>
            <a:solidFill>
              <a:srgbClr val="9EC9EE"/>
            </a:solidFill>
            <a:ln>
              <a:noFill/>
            </a:ln>
            <a:extLst/>
          </p:spPr>
          <p:txBody>
            <a:bodyPr/>
            <a:lstStyle/>
            <a:p>
              <a:pPr algn="ctr">
                <a:defRPr/>
              </a:pPr>
              <a:endParaRPr lang="en-GB" sz="2400">
                <a:latin typeface="Arial" pitchFamily="34" charset="0"/>
              </a:endParaRPr>
            </a:p>
          </p:txBody>
        </p:sp>
        <p:sp>
          <p:nvSpPr>
            <p:cNvPr id="1090" name="Rectangle 18"/>
            <p:cNvSpPr>
              <a:spLocks noChangeArrowheads="1"/>
            </p:cNvSpPr>
            <p:nvPr userDrawn="1"/>
          </p:nvSpPr>
          <p:spPr bwMode="auto">
            <a:xfrm>
              <a:off x="1" y="4090"/>
              <a:ext cx="6241" cy="33"/>
            </a:xfrm>
            <a:prstGeom prst="rect">
              <a:avLst/>
            </a:prstGeom>
            <a:solidFill>
              <a:srgbClr val="A4CCEF"/>
            </a:solidFill>
            <a:ln>
              <a:noFill/>
            </a:ln>
            <a:extLst/>
          </p:spPr>
          <p:txBody>
            <a:bodyPr/>
            <a:lstStyle/>
            <a:p>
              <a:pPr algn="ctr">
                <a:defRPr/>
              </a:pPr>
              <a:endParaRPr lang="en-GB" sz="2400">
                <a:latin typeface="Arial" pitchFamily="34" charset="0"/>
              </a:endParaRPr>
            </a:p>
          </p:txBody>
        </p:sp>
        <p:sp>
          <p:nvSpPr>
            <p:cNvPr id="1091" name="Rectangle 19"/>
            <p:cNvSpPr>
              <a:spLocks noChangeArrowheads="1"/>
            </p:cNvSpPr>
            <p:nvPr userDrawn="1"/>
          </p:nvSpPr>
          <p:spPr bwMode="auto">
            <a:xfrm>
              <a:off x="1" y="4073"/>
              <a:ext cx="6241" cy="34"/>
            </a:xfrm>
            <a:prstGeom prst="rect">
              <a:avLst/>
            </a:prstGeom>
            <a:solidFill>
              <a:srgbClr val="A9CFF0"/>
            </a:solidFill>
            <a:ln>
              <a:noFill/>
            </a:ln>
            <a:extLst/>
          </p:spPr>
          <p:txBody>
            <a:bodyPr/>
            <a:lstStyle/>
            <a:p>
              <a:pPr algn="ctr">
                <a:defRPr/>
              </a:pPr>
              <a:endParaRPr lang="en-GB" sz="2400">
                <a:latin typeface="Arial" pitchFamily="34" charset="0"/>
              </a:endParaRPr>
            </a:p>
          </p:txBody>
        </p:sp>
        <p:sp>
          <p:nvSpPr>
            <p:cNvPr id="1092" name="Rectangle 20"/>
            <p:cNvSpPr>
              <a:spLocks noChangeArrowheads="1"/>
            </p:cNvSpPr>
            <p:nvPr userDrawn="1"/>
          </p:nvSpPr>
          <p:spPr bwMode="auto">
            <a:xfrm>
              <a:off x="1" y="4056"/>
              <a:ext cx="6241" cy="34"/>
            </a:xfrm>
            <a:prstGeom prst="rect">
              <a:avLst/>
            </a:prstGeom>
            <a:solidFill>
              <a:srgbClr val="AED2F1"/>
            </a:solidFill>
            <a:ln>
              <a:noFill/>
            </a:ln>
            <a:extLst/>
          </p:spPr>
          <p:txBody>
            <a:bodyPr/>
            <a:lstStyle/>
            <a:p>
              <a:pPr algn="ctr">
                <a:spcBef>
                  <a:spcPct val="30000"/>
                </a:spcBef>
                <a:defRPr/>
              </a:pPr>
              <a:endParaRPr lang="ru-RU" sz="1800">
                <a:latin typeface="Arial" pitchFamily="34" charset="0"/>
              </a:endParaRPr>
            </a:p>
          </p:txBody>
        </p:sp>
        <p:sp>
          <p:nvSpPr>
            <p:cNvPr id="1093" name="Rectangle 21"/>
            <p:cNvSpPr>
              <a:spLocks noChangeArrowheads="1"/>
            </p:cNvSpPr>
            <p:nvPr userDrawn="1"/>
          </p:nvSpPr>
          <p:spPr bwMode="auto">
            <a:xfrm>
              <a:off x="1" y="4039"/>
              <a:ext cx="6241" cy="34"/>
            </a:xfrm>
            <a:prstGeom prst="rect">
              <a:avLst/>
            </a:prstGeom>
            <a:solidFill>
              <a:srgbClr val="B5D6F3"/>
            </a:solidFill>
            <a:ln>
              <a:noFill/>
            </a:ln>
            <a:extLst/>
          </p:spPr>
          <p:txBody>
            <a:bodyPr/>
            <a:lstStyle/>
            <a:p>
              <a:pPr algn="ctr">
                <a:defRPr/>
              </a:pPr>
              <a:endParaRPr lang="en-GB" sz="2400">
                <a:latin typeface="Arial" pitchFamily="34" charset="0"/>
              </a:endParaRPr>
            </a:p>
          </p:txBody>
        </p:sp>
        <p:sp>
          <p:nvSpPr>
            <p:cNvPr id="1094" name="Rectangle 22"/>
            <p:cNvSpPr>
              <a:spLocks noChangeArrowheads="1"/>
            </p:cNvSpPr>
            <p:nvPr userDrawn="1"/>
          </p:nvSpPr>
          <p:spPr bwMode="auto">
            <a:xfrm>
              <a:off x="1" y="4022"/>
              <a:ext cx="6241" cy="34"/>
            </a:xfrm>
            <a:prstGeom prst="rect">
              <a:avLst/>
            </a:prstGeom>
            <a:solidFill>
              <a:srgbClr val="BEDBF5"/>
            </a:solidFill>
            <a:ln>
              <a:noFill/>
            </a:ln>
            <a:extLst/>
          </p:spPr>
          <p:txBody>
            <a:bodyPr/>
            <a:lstStyle/>
            <a:p>
              <a:pPr algn="ctr">
                <a:defRPr/>
              </a:pPr>
              <a:endParaRPr lang="en-GB" sz="2400">
                <a:latin typeface="Arial" pitchFamily="34" charset="0"/>
              </a:endParaRPr>
            </a:p>
          </p:txBody>
        </p:sp>
        <p:sp>
          <p:nvSpPr>
            <p:cNvPr id="1095" name="Rectangle 23"/>
            <p:cNvSpPr>
              <a:spLocks noChangeArrowheads="1"/>
            </p:cNvSpPr>
            <p:nvPr userDrawn="1"/>
          </p:nvSpPr>
          <p:spPr bwMode="auto">
            <a:xfrm>
              <a:off x="1" y="4006"/>
              <a:ext cx="6241" cy="33"/>
            </a:xfrm>
            <a:prstGeom prst="rect">
              <a:avLst/>
            </a:prstGeom>
            <a:solidFill>
              <a:srgbClr val="C3DEF6"/>
            </a:solidFill>
            <a:ln>
              <a:noFill/>
            </a:ln>
            <a:extLst/>
          </p:spPr>
          <p:txBody>
            <a:bodyPr/>
            <a:lstStyle/>
            <a:p>
              <a:pPr algn="ctr">
                <a:defRPr/>
              </a:pPr>
              <a:endParaRPr lang="en-GB" sz="2400">
                <a:latin typeface="Arial" pitchFamily="34" charset="0"/>
              </a:endParaRPr>
            </a:p>
          </p:txBody>
        </p:sp>
        <p:sp>
          <p:nvSpPr>
            <p:cNvPr id="1096" name="Rectangle 24"/>
            <p:cNvSpPr>
              <a:spLocks noChangeArrowheads="1"/>
            </p:cNvSpPr>
            <p:nvPr userDrawn="1"/>
          </p:nvSpPr>
          <p:spPr bwMode="auto">
            <a:xfrm>
              <a:off x="1" y="3989"/>
              <a:ext cx="6241" cy="33"/>
            </a:xfrm>
            <a:prstGeom prst="rect">
              <a:avLst/>
            </a:prstGeom>
            <a:solidFill>
              <a:srgbClr val="CDE2F7"/>
            </a:solidFill>
            <a:ln>
              <a:noFill/>
            </a:ln>
            <a:extLst/>
          </p:spPr>
          <p:txBody>
            <a:bodyPr/>
            <a:lstStyle/>
            <a:p>
              <a:pPr algn="ctr">
                <a:defRPr/>
              </a:pPr>
              <a:endParaRPr lang="en-GB" sz="2400">
                <a:latin typeface="Arial" pitchFamily="34" charset="0"/>
              </a:endParaRPr>
            </a:p>
          </p:txBody>
        </p:sp>
        <p:sp>
          <p:nvSpPr>
            <p:cNvPr id="1097" name="Rectangle 25"/>
            <p:cNvSpPr>
              <a:spLocks noChangeArrowheads="1"/>
            </p:cNvSpPr>
            <p:nvPr userDrawn="1"/>
          </p:nvSpPr>
          <p:spPr bwMode="auto">
            <a:xfrm>
              <a:off x="1" y="3972"/>
              <a:ext cx="6241" cy="34"/>
            </a:xfrm>
            <a:prstGeom prst="rect">
              <a:avLst/>
            </a:prstGeom>
            <a:solidFill>
              <a:srgbClr val="D5E6F8"/>
            </a:solidFill>
            <a:ln>
              <a:noFill/>
            </a:ln>
            <a:extLst/>
          </p:spPr>
          <p:txBody>
            <a:bodyPr/>
            <a:lstStyle/>
            <a:p>
              <a:pPr algn="ctr">
                <a:defRPr/>
              </a:pPr>
              <a:endParaRPr lang="en-GB" sz="2400">
                <a:latin typeface="Arial" pitchFamily="34" charset="0"/>
              </a:endParaRPr>
            </a:p>
          </p:txBody>
        </p:sp>
        <p:sp>
          <p:nvSpPr>
            <p:cNvPr id="1098" name="Rectangle 26"/>
            <p:cNvSpPr>
              <a:spLocks noChangeArrowheads="1"/>
            </p:cNvSpPr>
            <p:nvPr userDrawn="1"/>
          </p:nvSpPr>
          <p:spPr bwMode="auto">
            <a:xfrm>
              <a:off x="1" y="3955"/>
              <a:ext cx="6241" cy="34"/>
            </a:xfrm>
            <a:prstGeom prst="rect">
              <a:avLst/>
            </a:prstGeom>
            <a:solidFill>
              <a:srgbClr val="DCEAF9"/>
            </a:solidFill>
            <a:ln>
              <a:noFill/>
            </a:ln>
            <a:extLst/>
          </p:spPr>
          <p:txBody>
            <a:bodyPr/>
            <a:lstStyle/>
            <a:p>
              <a:pPr algn="ctr">
                <a:defRPr/>
              </a:pPr>
              <a:endParaRPr lang="en-GB" sz="2400">
                <a:latin typeface="Arial" pitchFamily="34" charset="0"/>
              </a:endParaRPr>
            </a:p>
          </p:txBody>
        </p:sp>
        <p:sp>
          <p:nvSpPr>
            <p:cNvPr id="1099" name="Rectangle 27"/>
            <p:cNvSpPr>
              <a:spLocks noChangeArrowheads="1"/>
            </p:cNvSpPr>
            <p:nvPr userDrawn="1"/>
          </p:nvSpPr>
          <p:spPr bwMode="auto">
            <a:xfrm>
              <a:off x="1" y="3938"/>
              <a:ext cx="6241" cy="34"/>
            </a:xfrm>
            <a:prstGeom prst="rect">
              <a:avLst/>
            </a:prstGeom>
            <a:solidFill>
              <a:srgbClr val="E3EEFA"/>
            </a:solidFill>
            <a:ln>
              <a:noFill/>
            </a:ln>
            <a:extLst/>
          </p:spPr>
          <p:txBody>
            <a:bodyPr/>
            <a:lstStyle/>
            <a:p>
              <a:pPr algn="ctr">
                <a:defRPr/>
              </a:pPr>
              <a:endParaRPr lang="en-GB" sz="2400">
                <a:latin typeface="Arial" pitchFamily="34" charset="0"/>
              </a:endParaRPr>
            </a:p>
          </p:txBody>
        </p:sp>
        <p:sp>
          <p:nvSpPr>
            <p:cNvPr id="1100" name="Rectangle 28"/>
            <p:cNvSpPr>
              <a:spLocks noChangeArrowheads="1"/>
            </p:cNvSpPr>
            <p:nvPr userDrawn="1"/>
          </p:nvSpPr>
          <p:spPr bwMode="auto">
            <a:xfrm>
              <a:off x="1" y="3922"/>
              <a:ext cx="6241" cy="33"/>
            </a:xfrm>
            <a:prstGeom prst="rect">
              <a:avLst/>
            </a:prstGeom>
            <a:solidFill>
              <a:srgbClr val="F1F7FD"/>
            </a:solidFill>
            <a:ln>
              <a:noFill/>
            </a:ln>
            <a:extLst/>
          </p:spPr>
          <p:txBody>
            <a:bodyPr/>
            <a:lstStyle/>
            <a:p>
              <a:pPr algn="ctr">
                <a:defRPr/>
              </a:pPr>
              <a:endParaRPr lang="en-GB" sz="2400">
                <a:latin typeface="Arial" pitchFamily="34" charset="0"/>
              </a:endParaRPr>
            </a:p>
          </p:txBody>
        </p:sp>
        <p:sp>
          <p:nvSpPr>
            <p:cNvPr id="1101" name="Rectangle 29"/>
            <p:cNvSpPr>
              <a:spLocks noChangeArrowheads="1"/>
            </p:cNvSpPr>
            <p:nvPr userDrawn="1"/>
          </p:nvSpPr>
          <p:spPr bwMode="auto">
            <a:xfrm>
              <a:off x="1" y="3905"/>
              <a:ext cx="6241" cy="33"/>
            </a:xfrm>
            <a:prstGeom prst="rect">
              <a:avLst/>
            </a:prstGeom>
            <a:solidFill>
              <a:srgbClr val="F8FBFE"/>
            </a:solidFill>
            <a:ln>
              <a:noFill/>
            </a:ln>
            <a:extLst/>
          </p:spPr>
          <p:txBody>
            <a:bodyPr/>
            <a:lstStyle/>
            <a:p>
              <a:pPr algn="ctr">
                <a:defRPr/>
              </a:pPr>
              <a:endParaRPr lang="en-GB" sz="2400">
                <a:latin typeface="Arial" pitchFamily="34" charset="0"/>
              </a:endParaRPr>
            </a:p>
          </p:txBody>
        </p:sp>
      </p:grpSp>
      <p:grpSp>
        <p:nvGrpSpPr>
          <p:cNvPr id="1027" name="Group 30"/>
          <p:cNvGrpSpPr>
            <a:grpSpLocks/>
          </p:cNvGrpSpPr>
          <p:nvPr/>
        </p:nvGrpSpPr>
        <p:grpSpPr bwMode="auto">
          <a:xfrm>
            <a:off x="0" y="0"/>
            <a:ext cx="9145588" cy="681038"/>
            <a:chOff x="1" y="-54"/>
            <a:chExt cx="6241" cy="429"/>
          </a:xfrm>
        </p:grpSpPr>
        <p:sp>
          <p:nvSpPr>
            <p:cNvPr id="1051" name="Rectangle 31"/>
            <p:cNvSpPr>
              <a:spLocks noChangeArrowheads="1"/>
            </p:cNvSpPr>
            <p:nvPr userDrawn="1"/>
          </p:nvSpPr>
          <p:spPr bwMode="auto">
            <a:xfrm>
              <a:off x="1" y="341"/>
              <a:ext cx="6241" cy="34"/>
            </a:xfrm>
            <a:prstGeom prst="rect">
              <a:avLst/>
            </a:prstGeom>
            <a:solidFill>
              <a:srgbClr val="F9FCFF"/>
            </a:solidFill>
            <a:ln>
              <a:noFill/>
            </a:ln>
            <a:extLst/>
          </p:spPr>
          <p:txBody>
            <a:bodyPr/>
            <a:lstStyle/>
            <a:p>
              <a:pPr algn="ctr">
                <a:defRPr/>
              </a:pPr>
              <a:endParaRPr lang="en-GB" sz="2400">
                <a:latin typeface="Arial" pitchFamily="34" charset="0"/>
              </a:endParaRPr>
            </a:p>
          </p:txBody>
        </p:sp>
        <p:sp>
          <p:nvSpPr>
            <p:cNvPr id="1052" name="Rectangle 32"/>
            <p:cNvSpPr>
              <a:spLocks noChangeArrowheads="1"/>
            </p:cNvSpPr>
            <p:nvPr userDrawn="1"/>
          </p:nvSpPr>
          <p:spPr bwMode="auto">
            <a:xfrm>
              <a:off x="1" y="324"/>
              <a:ext cx="6241" cy="34"/>
            </a:xfrm>
            <a:prstGeom prst="rect">
              <a:avLst/>
            </a:prstGeom>
            <a:solidFill>
              <a:srgbClr val="EDF5FC"/>
            </a:solidFill>
            <a:ln>
              <a:noFill/>
            </a:ln>
            <a:extLst/>
          </p:spPr>
          <p:txBody>
            <a:bodyPr/>
            <a:lstStyle/>
            <a:p>
              <a:pPr algn="ctr">
                <a:defRPr/>
              </a:pPr>
              <a:endParaRPr lang="en-GB" sz="2400">
                <a:latin typeface="Arial" pitchFamily="34" charset="0"/>
              </a:endParaRPr>
            </a:p>
          </p:txBody>
        </p:sp>
        <p:sp>
          <p:nvSpPr>
            <p:cNvPr id="1053" name="Rectangle 33"/>
            <p:cNvSpPr>
              <a:spLocks noChangeArrowheads="1"/>
            </p:cNvSpPr>
            <p:nvPr userDrawn="1"/>
          </p:nvSpPr>
          <p:spPr bwMode="auto">
            <a:xfrm>
              <a:off x="1" y="307"/>
              <a:ext cx="6241" cy="34"/>
            </a:xfrm>
            <a:prstGeom prst="rect">
              <a:avLst/>
            </a:prstGeom>
            <a:solidFill>
              <a:srgbClr val="E4F0FB"/>
            </a:solidFill>
            <a:ln>
              <a:noFill/>
            </a:ln>
            <a:extLst/>
          </p:spPr>
          <p:txBody>
            <a:bodyPr/>
            <a:lstStyle/>
            <a:p>
              <a:pPr algn="ctr">
                <a:defRPr/>
              </a:pPr>
              <a:endParaRPr lang="en-GB" sz="2400">
                <a:latin typeface="Arial" pitchFamily="34" charset="0"/>
              </a:endParaRPr>
            </a:p>
          </p:txBody>
        </p:sp>
        <p:sp>
          <p:nvSpPr>
            <p:cNvPr id="1054" name="Rectangle 34"/>
            <p:cNvSpPr>
              <a:spLocks noChangeArrowheads="1"/>
            </p:cNvSpPr>
            <p:nvPr userDrawn="1"/>
          </p:nvSpPr>
          <p:spPr bwMode="auto">
            <a:xfrm>
              <a:off x="1" y="290"/>
              <a:ext cx="6241" cy="34"/>
            </a:xfrm>
            <a:prstGeom prst="rect">
              <a:avLst/>
            </a:prstGeom>
            <a:solidFill>
              <a:srgbClr val="DEECFA"/>
            </a:solidFill>
            <a:ln>
              <a:noFill/>
            </a:ln>
            <a:extLst/>
          </p:spPr>
          <p:txBody>
            <a:bodyPr/>
            <a:lstStyle/>
            <a:p>
              <a:pPr algn="ctr">
                <a:defRPr/>
              </a:pPr>
              <a:endParaRPr lang="en-GB" sz="2400">
                <a:latin typeface="Arial" pitchFamily="34" charset="0"/>
              </a:endParaRPr>
            </a:p>
          </p:txBody>
        </p:sp>
        <p:sp>
          <p:nvSpPr>
            <p:cNvPr id="1055" name="Rectangle 35"/>
            <p:cNvSpPr>
              <a:spLocks noChangeArrowheads="1"/>
            </p:cNvSpPr>
            <p:nvPr userDrawn="1"/>
          </p:nvSpPr>
          <p:spPr bwMode="auto">
            <a:xfrm>
              <a:off x="1" y="274"/>
              <a:ext cx="6241" cy="33"/>
            </a:xfrm>
            <a:prstGeom prst="rect">
              <a:avLst/>
            </a:prstGeom>
            <a:solidFill>
              <a:srgbClr val="D6E8F9"/>
            </a:solidFill>
            <a:ln>
              <a:noFill/>
            </a:ln>
            <a:extLst/>
          </p:spPr>
          <p:txBody>
            <a:bodyPr/>
            <a:lstStyle/>
            <a:p>
              <a:pPr algn="ctr">
                <a:defRPr/>
              </a:pPr>
              <a:endParaRPr lang="en-GB" sz="2400">
                <a:latin typeface="Arial" pitchFamily="34" charset="0"/>
              </a:endParaRPr>
            </a:p>
          </p:txBody>
        </p:sp>
        <p:sp>
          <p:nvSpPr>
            <p:cNvPr id="1056" name="Rectangle 36"/>
            <p:cNvSpPr>
              <a:spLocks noChangeArrowheads="1"/>
            </p:cNvSpPr>
            <p:nvPr userDrawn="1"/>
          </p:nvSpPr>
          <p:spPr bwMode="auto">
            <a:xfrm>
              <a:off x="1" y="257"/>
              <a:ext cx="6241" cy="33"/>
            </a:xfrm>
            <a:prstGeom prst="rect">
              <a:avLst/>
            </a:prstGeom>
            <a:solidFill>
              <a:srgbClr val="CFE4F7"/>
            </a:solidFill>
            <a:ln>
              <a:noFill/>
            </a:ln>
            <a:extLst/>
          </p:spPr>
          <p:txBody>
            <a:bodyPr/>
            <a:lstStyle/>
            <a:p>
              <a:pPr algn="ctr">
                <a:defRPr/>
              </a:pPr>
              <a:endParaRPr lang="en-GB" sz="2400">
                <a:latin typeface="Arial" pitchFamily="34" charset="0"/>
              </a:endParaRPr>
            </a:p>
          </p:txBody>
        </p:sp>
        <p:sp>
          <p:nvSpPr>
            <p:cNvPr id="1057" name="Rectangle 37"/>
            <p:cNvSpPr>
              <a:spLocks noChangeArrowheads="1"/>
            </p:cNvSpPr>
            <p:nvPr userDrawn="1"/>
          </p:nvSpPr>
          <p:spPr bwMode="auto">
            <a:xfrm>
              <a:off x="1" y="240"/>
              <a:ext cx="6241" cy="34"/>
            </a:xfrm>
            <a:prstGeom prst="rect">
              <a:avLst/>
            </a:prstGeom>
            <a:solidFill>
              <a:srgbClr val="C5E0F7"/>
            </a:solidFill>
            <a:ln>
              <a:noFill/>
            </a:ln>
            <a:extLst/>
          </p:spPr>
          <p:txBody>
            <a:bodyPr/>
            <a:lstStyle/>
            <a:p>
              <a:pPr algn="ctr">
                <a:defRPr/>
              </a:pPr>
              <a:endParaRPr lang="en-GB" sz="2400">
                <a:latin typeface="Arial" pitchFamily="34" charset="0"/>
              </a:endParaRPr>
            </a:p>
          </p:txBody>
        </p:sp>
        <p:sp>
          <p:nvSpPr>
            <p:cNvPr id="1058" name="Rectangle 38"/>
            <p:cNvSpPr>
              <a:spLocks noChangeArrowheads="1"/>
            </p:cNvSpPr>
            <p:nvPr userDrawn="1"/>
          </p:nvSpPr>
          <p:spPr bwMode="auto">
            <a:xfrm>
              <a:off x="1" y="223"/>
              <a:ext cx="6241" cy="34"/>
            </a:xfrm>
            <a:prstGeom prst="rect">
              <a:avLst/>
            </a:prstGeom>
            <a:solidFill>
              <a:srgbClr val="BADAF5"/>
            </a:solidFill>
            <a:ln>
              <a:noFill/>
            </a:ln>
            <a:extLst/>
          </p:spPr>
          <p:txBody>
            <a:bodyPr/>
            <a:lstStyle/>
            <a:p>
              <a:pPr algn="ctr">
                <a:defRPr/>
              </a:pPr>
              <a:endParaRPr lang="en-GB" sz="2400">
                <a:latin typeface="Arial" pitchFamily="34" charset="0"/>
              </a:endParaRPr>
            </a:p>
          </p:txBody>
        </p:sp>
        <p:sp>
          <p:nvSpPr>
            <p:cNvPr id="1059" name="Rectangle 39"/>
            <p:cNvSpPr>
              <a:spLocks noChangeArrowheads="1"/>
            </p:cNvSpPr>
            <p:nvPr userDrawn="1"/>
          </p:nvSpPr>
          <p:spPr bwMode="auto">
            <a:xfrm>
              <a:off x="1" y="206"/>
              <a:ext cx="6241" cy="34"/>
            </a:xfrm>
            <a:prstGeom prst="rect">
              <a:avLst/>
            </a:prstGeom>
            <a:solidFill>
              <a:srgbClr val="B5D7F4"/>
            </a:solidFill>
            <a:ln>
              <a:noFill/>
            </a:ln>
            <a:extLst/>
          </p:spPr>
          <p:txBody>
            <a:bodyPr/>
            <a:lstStyle/>
            <a:p>
              <a:pPr algn="ctr">
                <a:defRPr/>
              </a:pPr>
              <a:endParaRPr lang="en-GB" sz="2400">
                <a:latin typeface="Arial" pitchFamily="34" charset="0"/>
              </a:endParaRPr>
            </a:p>
          </p:txBody>
        </p:sp>
        <p:sp>
          <p:nvSpPr>
            <p:cNvPr id="1060" name="Rectangle 40"/>
            <p:cNvSpPr>
              <a:spLocks noChangeArrowheads="1"/>
            </p:cNvSpPr>
            <p:nvPr userDrawn="1"/>
          </p:nvSpPr>
          <p:spPr bwMode="auto">
            <a:xfrm>
              <a:off x="1" y="190"/>
              <a:ext cx="6241" cy="33"/>
            </a:xfrm>
            <a:prstGeom prst="rect">
              <a:avLst/>
            </a:prstGeom>
            <a:solidFill>
              <a:srgbClr val="AFD4F2"/>
            </a:solidFill>
            <a:ln>
              <a:noFill/>
            </a:ln>
            <a:extLst/>
          </p:spPr>
          <p:txBody>
            <a:bodyPr/>
            <a:lstStyle/>
            <a:p>
              <a:pPr algn="ctr">
                <a:defRPr/>
              </a:pPr>
              <a:endParaRPr lang="en-GB" sz="2400">
                <a:latin typeface="Arial" pitchFamily="34" charset="0"/>
              </a:endParaRPr>
            </a:p>
          </p:txBody>
        </p:sp>
        <p:sp>
          <p:nvSpPr>
            <p:cNvPr id="1061" name="Rectangle 41"/>
            <p:cNvSpPr>
              <a:spLocks noChangeArrowheads="1"/>
            </p:cNvSpPr>
            <p:nvPr userDrawn="1"/>
          </p:nvSpPr>
          <p:spPr bwMode="auto">
            <a:xfrm>
              <a:off x="1" y="173"/>
              <a:ext cx="6241" cy="33"/>
            </a:xfrm>
            <a:prstGeom prst="rect">
              <a:avLst/>
            </a:prstGeom>
            <a:solidFill>
              <a:srgbClr val="AAD0F1"/>
            </a:solidFill>
            <a:ln>
              <a:noFill/>
            </a:ln>
            <a:extLst/>
          </p:spPr>
          <p:txBody>
            <a:bodyPr/>
            <a:lstStyle/>
            <a:p>
              <a:pPr algn="ctr">
                <a:defRPr/>
              </a:pPr>
              <a:endParaRPr lang="en-GB" sz="2400">
                <a:latin typeface="Arial" pitchFamily="34" charset="0"/>
              </a:endParaRPr>
            </a:p>
          </p:txBody>
        </p:sp>
        <p:sp>
          <p:nvSpPr>
            <p:cNvPr id="1062" name="Rectangle 42"/>
            <p:cNvSpPr>
              <a:spLocks noChangeArrowheads="1"/>
            </p:cNvSpPr>
            <p:nvPr userDrawn="1"/>
          </p:nvSpPr>
          <p:spPr bwMode="auto">
            <a:xfrm>
              <a:off x="1" y="148"/>
              <a:ext cx="6241" cy="42"/>
            </a:xfrm>
            <a:prstGeom prst="rect">
              <a:avLst/>
            </a:prstGeom>
            <a:solidFill>
              <a:srgbClr val="A5CDF0"/>
            </a:solidFill>
            <a:ln>
              <a:noFill/>
            </a:ln>
            <a:extLst/>
          </p:spPr>
          <p:txBody>
            <a:bodyPr/>
            <a:lstStyle/>
            <a:p>
              <a:pPr algn="ctr">
                <a:defRPr/>
              </a:pPr>
              <a:endParaRPr lang="en-GB" sz="2400">
                <a:latin typeface="Arial" pitchFamily="34" charset="0"/>
              </a:endParaRPr>
            </a:p>
          </p:txBody>
        </p:sp>
        <p:sp>
          <p:nvSpPr>
            <p:cNvPr id="1063" name="Rectangle 43"/>
            <p:cNvSpPr>
              <a:spLocks noChangeArrowheads="1"/>
            </p:cNvSpPr>
            <p:nvPr userDrawn="1"/>
          </p:nvSpPr>
          <p:spPr bwMode="auto">
            <a:xfrm>
              <a:off x="1" y="131"/>
              <a:ext cx="6241" cy="42"/>
            </a:xfrm>
            <a:prstGeom prst="rect">
              <a:avLst/>
            </a:prstGeom>
            <a:solidFill>
              <a:srgbClr val="9EC9EE"/>
            </a:solidFill>
            <a:ln>
              <a:noFill/>
            </a:ln>
            <a:extLst/>
          </p:spPr>
          <p:txBody>
            <a:bodyPr/>
            <a:lstStyle/>
            <a:p>
              <a:pPr algn="ctr">
                <a:defRPr/>
              </a:pPr>
              <a:endParaRPr lang="en-GB" sz="2400">
                <a:latin typeface="Arial" pitchFamily="34" charset="0"/>
              </a:endParaRPr>
            </a:p>
          </p:txBody>
        </p:sp>
        <p:sp>
          <p:nvSpPr>
            <p:cNvPr id="1064" name="Rectangle 44"/>
            <p:cNvSpPr>
              <a:spLocks noChangeArrowheads="1"/>
            </p:cNvSpPr>
            <p:nvPr userDrawn="1"/>
          </p:nvSpPr>
          <p:spPr bwMode="auto">
            <a:xfrm>
              <a:off x="1" y="114"/>
              <a:ext cx="6241" cy="34"/>
            </a:xfrm>
            <a:prstGeom prst="rect">
              <a:avLst/>
            </a:prstGeom>
            <a:solidFill>
              <a:srgbClr val="92C3EC"/>
            </a:solidFill>
            <a:ln>
              <a:noFill/>
            </a:ln>
            <a:extLst/>
          </p:spPr>
          <p:txBody>
            <a:bodyPr/>
            <a:lstStyle/>
            <a:p>
              <a:pPr algn="ctr">
                <a:defRPr/>
              </a:pPr>
              <a:endParaRPr lang="en-GB" sz="2400">
                <a:latin typeface="Arial" pitchFamily="34" charset="0"/>
              </a:endParaRPr>
            </a:p>
          </p:txBody>
        </p:sp>
        <p:sp>
          <p:nvSpPr>
            <p:cNvPr id="1065" name="Rectangle 45"/>
            <p:cNvSpPr>
              <a:spLocks noChangeArrowheads="1"/>
            </p:cNvSpPr>
            <p:nvPr userDrawn="1"/>
          </p:nvSpPr>
          <p:spPr bwMode="auto">
            <a:xfrm>
              <a:off x="1" y="97"/>
              <a:ext cx="6241" cy="34"/>
            </a:xfrm>
            <a:prstGeom prst="rect">
              <a:avLst/>
            </a:prstGeom>
            <a:solidFill>
              <a:srgbClr val="8EC1EB"/>
            </a:solidFill>
            <a:ln>
              <a:noFill/>
            </a:ln>
            <a:extLst/>
          </p:spPr>
          <p:txBody>
            <a:bodyPr/>
            <a:lstStyle/>
            <a:p>
              <a:pPr algn="ctr">
                <a:defRPr/>
              </a:pPr>
              <a:endParaRPr lang="en-GB" sz="2400">
                <a:latin typeface="Arial" pitchFamily="34" charset="0"/>
              </a:endParaRPr>
            </a:p>
          </p:txBody>
        </p:sp>
        <p:sp>
          <p:nvSpPr>
            <p:cNvPr id="1066" name="Rectangle 46"/>
            <p:cNvSpPr>
              <a:spLocks noChangeArrowheads="1"/>
            </p:cNvSpPr>
            <p:nvPr userDrawn="1"/>
          </p:nvSpPr>
          <p:spPr bwMode="auto">
            <a:xfrm>
              <a:off x="1" y="80"/>
              <a:ext cx="6241" cy="34"/>
            </a:xfrm>
            <a:prstGeom prst="rect">
              <a:avLst/>
            </a:prstGeom>
            <a:solidFill>
              <a:srgbClr val="89BEEA"/>
            </a:solidFill>
            <a:ln>
              <a:noFill/>
            </a:ln>
            <a:extLst/>
          </p:spPr>
          <p:txBody>
            <a:bodyPr/>
            <a:lstStyle/>
            <a:p>
              <a:pPr algn="ctr">
                <a:defRPr/>
              </a:pPr>
              <a:endParaRPr lang="en-GB" sz="2400">
                <a:latin typeface="Arial" pitchFamily="34" charset="0"/>
              </a:endParaRPr>
            </a:p>
          </p:txBody>
        </p:sp>
        <p:sp>
          <p:nvSpPr>
            <p:cNvPr id="1067" name="Rectangle 47"/>
            <p:cNvSpPr>
              <a:spLocks noChangeArrowheads="1"/>
            </p:cNvSpPr>
            <p:nvPr userDrawn="1"/>
          </p:nvSpPr>
          <p:spPr bwMode="auto">
            <a:xfrm>
              <a:off x="1" y="64"/>
              <a:ext cx="6241" cy="33"/>
            </a:xfrm>
            <a:prstGeom prst="rect">
              <a:avLst/>
            </a:prstGeom>
            <a:solidFill>
              <a:srgbClr val="85BCE9"/>
            </a:solidFill>
            <a:ln>
              <a:noFill/>
            </a:ln>
            <a:extLst/>
          </p:spPr>
          <p:txBody>
            <a:bodyPr/>
            <a:lstStyle/>
            <a:p>
              <a:pPr algn="ctr">
                <a:defRPr/>
              </a:pPr>
              <a:endParaRPr lang="en-GB" sz="2400">
                <a:latin typeface="Arial" pitchFamily="34" charset="0"/>
              </a:endParaRPr>
            </a:p>
          </p:txBody>
        </p:sp>
        <p:sp>
          <p:nvSpPr>
            <p:cNvPr id="1068" name="Rectangle 48"/>
            <p:cNvSpPr>
              <a:spLocks noChangeArrowheads="1"/>
            </p:cNvSpPr>
            <p:nvPr userDrawn="1"/>
          </p:nvSpPr>
          <p:spPr bwMode="auto">
            <a:xfrm>
              <a:off x="1" y="47"/>
              <a:ext cx="6241" cy="33"/>
            </a:xfrm>
            <a:prstGeom prst="rect">
              <a:avLst/>
            </a:prstGeom>
            <a:solidFill>
              <a:srgbClr val="81BAE8"/>
            </a:solidFill>
            <a:ln>
              <a:noFill/>
            </a:ln>
            <a:extLst/>
          </p:spPr>
          <p:txBody>
            <a:bodyPr/>
            <a:lstStyle/>
            <a:p>
              <a:pPr algn="ctr">
                <a:defRPr/>
              </a:pPr>
              <a:endParaRPr lang="en-GB" sz="2400">
                <a:latin typeface="Arial" pitchFamily="34" charset="0"/>
              </a:endParaRPr>
            </a:p>
          </p:txBody>
        </p:sp>
        <p:sp>
          <p:nvSpPr>
            <p:cNvPr id="1069" name="Rectangle 49"/>
            <p:cNvSpPr>
              <a:spLocks noChangeArrowheads="1"/>
            </p:cNvSpPr>
            <p:nvPr userDrawn="1"/>
          </p:nvSpPr>
          <p:spPr bwMode="auto">
            <a:xfrm>
              <a:off x="1" y="30"/>
              <a:ext cx="6241" cy="34"/>
            </a:xfrm>
            <a:prstGeom prst="rect">
              <a:avLst/>
            </a:prstGeom>
            <a:solidFill>
              <a:srgbClr val="7DB8E7"/>
            </a:solidFill>
            <a:ln>
              <a:noFill/>
            </a:ln>
            <a:extLst/>
          </p:spPr>
          <p:txBody>
            <a:bodyPr/>
            <a:lstStyle/>
            <a:p>
              <a:pPr algn="ctr">
                <a:defRPr/>
              </a:pPr>
              <a:endParaRPr lang="en-GB" sz="2400">
                <a:latin typeface="Arial" pitchFamily="34" charset="0"/>
              </a:endParaRPr>
            </a:p>
          </p:txBody>
        </p:sp>
        <p:sp>
          <p:nvSpPr>
            <p:cNvPr id="1070" name="Rectangle 50"/>
            <p:cNvSpPr>
              <a:spLocks noChangeArrowheads="1"/>
            </p:cNvSpPr>
            <p:nvPr userDrawn="1"/>
          </p:nvSpPr>
          <p:spPr bwMode="auto">
            <a:xfrm>
              <a:off x="1" y="13"/>
              <a:ext cx="6241" cy="34"/>
            </a:xfrm>
            <a:prstGeom prst="rect">
              <a:avLst/>
            </a:prstGeom>
            <a:solidFill>
              <a:srgbClr val="71B3E5"/>
            </a:solidFill>
            <a:ln>
              <a:noFill/>
            </a:ln>
            <a:extLst/>
          </p:spPr>
          <p:txBody>
            <a:bodyPr/>
            <a:lstStyle/>
            <a:p>
              <a:pPr algn="ctr">
                <a:defRPr/>
              </a:pPr>
              <a:endParaRPr lang="en-GB" sz="2400">
                <a:latin typeface="Arial" pitchFamily="34" charset="0"/>
              </a:endParaRPr>
            </a:p>
          </p:txBody>
        </p:sp>
        <p:sp>
          <p:nvSpPr>
            <p:cNvPr id="1071" name="Rectangle 51"/>
            <p:cNvSpPr>
              <a:spLocks noChangeArrowheads="1"/>
            </p:cNvSpPr>
            <p:nvPr userDrawn="1"/>
          </p:nvSpPr>
          <p:spPr bwMode="auto">
            <a:xfrm>
              <a:off x="1" y="-4"/>
              <a:ext cx="6241" cy="34"/>
            </a:xfrm>
            <a:prstGeom prst="rect">
              <a:avLst/>
            </a:prstGeom>
            <a:solidFill>
              <a:srgbClr val="6CB0E4"/>
            </a:solidFill>
            <a:ln>
              <a:noFill/>
            </a:ln>
            <a:extLst/>
          </p:spPr>
          <p:txBody>
            <a:bodyPr/>
            <a:lstStyle/>
            <a:p>
              <a:pPr algn="ctr">
                <a:defRPr/>
              </a:pPr>
              <a:endParaRPr lang="en-GB" sz="2400">
                <a:latin typeface="Arial" pitchFamily="34" charset="0"/>
              </a:endParaRPr>
            </a:p>
          </p:txBody>
        </p:sp>
        <p:sp>
          <p:nvSpPr>
            <p:cNvPr id="1072" name="Rectangle 52"/>
            <p:cNvSpPr>
              <a:spLocks noChangeArrowheads="1"/>
            </p:cNvSpPr>
            <p:nvPr userDrawn="1"/>
          </p:nvSpPr>
          <p:spPr bwMode="auto">
            <a:xfrm>
              <a:off x="1" y="-20"/>
              <a:ext cx="6241" cy="33"/>
            </a:xfrm>
            <a:prstGeom prst="rect">
              <a:avLst/>
            </a:prstGeom>
            <a:solidFill>
              <a:srgbClr val="67ADE3"/>
            </a:solidFill>
            <a:ln>
              <a:noFill/>
            </a:ln>
            <a:extLst/>
          </p:spPr>
          <p:txBody>
            <a:bodyPr/>
            <a:lstStyle/>
            <a:p>
              <a:pPr algn="ctr">
                <a:defRPr/>
              </a:pPr>
              <a:endParaRPr lang="en-GB" sz="2400">
                <a:latin typeface="Arial" pitchFamily="34" charset="0"/>
              </a:endParaRPr>
            </a:p>
          </p:txBody>
        </p:sp>
        <p:sp>
          <p:nvSpPr>
            <p:cNvPr id="1073" name="Rectangle 53"/>
            <p:cNvSpPr>
              <a:spLocks noChangeArrowheads="1"/>
            </p:cNvSpPr>
            <p:nvPr userDrawn="1"/>
          </p:nvSpPr>
          <p:spPr bwMode="auto">
            <a:xfrm>
              <a:off x="1" y="-37"/>
              <a:ext cx="6241" cy="33"/>
            </a:xfrm>
            <a:prstGeom prst="rect">
              <a:avLst/>
            </a:prstGeom>
            <a:solidFill>
              <a:srgbClr val="62ABE2"/>
            </a:solidFill>
            <a:ln>
              <a:noFill/>
            </a:ln>
            <a:extLst/>
          </p:spPr>
          <p:txBody>
            <a:bodyPr/>
            <a:lstStyle/>
            <a:p>
              <a:pPr algn="ctr">
                <a:defRPr/>
              </a:pPr>
              <a:endParaRPr lang="en-GB" sz="2400">
                <a:latin typeface="Arial" pitchFamily="34" charset="0"/>
              </a:endParaRPr>
            </a:p>
          </p:txBody>
        </p:sp>
        <p:sp>
          <p:nvSpPr>
            <p:cNvPr id="1074" name="Rectangle 54"/>
            <p:cNvSpPr>
              <a:spLocks noChangeArrowheads="1"/>
            </p:cNvSpPr>
            <p:nvPr userDrawn="1"/>
          </p:nvSpPr>
          <p:spPr bwMode="auto">
            <a:xfrm>
              <a:off x="1" y="-54"/>
              <a:ext cx="6241" cy="34"/>
            </a:xfrm>
            <a:prstGeom prst="rect">
              <a:avLst/>
            </a:prstGeom>
            <a:solidFill>
              <a:srgbClr val="55A5DF"/>
            </a:solidFill>
            <a:ln>
              <a:noFill/>
            </a:ln>
            <a:extLst/>
          </p:spPr>
          <p:txBody>
            <a:bodyPr/>
            <a:lstStyle/>
            <a:p>
              <a:pPr algn="ctr">
                <a:defRPr/>
              </a:pPr>
              <a:endParaRPr lang="en-GB" sz="2400">
                <a:latin typeface="Arial" pitchFamily="34" charset="0"/>
              </a:endParaRPr>
            </a:p>
          </p:txBody>
        </p:sp>
      </p:grpSp>
      <p:sp>
        <p:nvSpPr>
          <p:cNvPr id="1028" name="Rectangle 55"/>
          <p:cNvSpPr>
            <a:spLocks noChangeArrowheads="1"/>
          </p:cNvSpPr>
          <p:nvPr/>
        </p:nvSpPr>
        <p:spPr bwMode="auto">
          <a:xfrm>
            <a:off x="1588" y="-58738"/>
            <a:ext cx="9145587" cy="1588"/>
          </a:xfrm>
          <a:prstGeom prst="rect">
            <a:avLst/>
          </a:prstGeom>
          <a:solidFill>
            <a:srgbClr val="55A5DF"/>
          </a:solidFill>
          <a:ln>
            <a:noFill/>
          </a:ln>
          <a:extLst/>
        </p:spPr>
        <p:txBody>
          <a:bodyPr/>
          <a:lstStyle/>
          <a:p>
            <a:pPr algn="ctr">
              <a:defRPr/>
            </a:pPr>
            <a:endParaRPr lang="en-GB" sz="2400">
              <a:latin typeface="Arial" pitchFamily="34" charset="0"/>
            </a:endParaRPr>
          </a:p>
        </p:txBody>
      </p:sp>
      <p:sp>
        <p:nvSpPr>
          <p:cNvPr id="108600" name="Rectangle 56"/>
          <p:cNvSpPr>
            <a:spLocks noGrp="1" noChangeArrowheads="1"/>
          </p:cNvSpPr>
          <p:nvPr>
            <p:ph type="title"/>
          </p:nvPr>
        </p:nvSpPr>
        <p:spPr bwMode="auto">
          <a:xfrm>
            <a:off x="0" y="0"/>
            <a:ext cx="9144000" cy="6588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8601" name="Rectangle 57"/>
          <p:cNvSpPr>
            <a:spLocks noGrp="1" noChangeArrowheads="1"/>
          </p:cNvSpPr>
          <p:nvPr>
            <p:ph type="body" idx="1"/>
          </p:nvPr>
        </p:nvSpPr>
        <p:spPr bwMode="auto">
          <a:xfrm>
            <a:off x="280988" y="831850"/>
            <a:ext cx="8604250" cy="53562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 Third level</a:t>
            </a:r>
          </a:p>
          <a:p>
            <a:pPr lvl="3"/>
            <a:r>
              <a:rPr lang="en-GB" dirty="0" smtClean="0"/>
              <a:t>Fourth level</a:t>
            </a:r>
          </a:p>
          <a:p>
            <a:pPr lvl="4"/>
            <a:r>
              <a:rPr lang="en-GB" dirty="0" smtClean="0"/>
              <a:t>Fifth level</a:t>
            </a:r>
          </a:p>
        </p:txBody>
      </p:sp>
      <p:grpSp>
        <p:nvGrpSpPr>
          <p:cNvPr id="1031" name="Group 61"/>
          <p:cNvGrpSpPr>
            <a:grpSpLocks/>
          </p:cNvGrpSpPr>
          <p:nvPr/>
        </p:nvGrpSpPr>
        <p:grpSpPr bwMode="auto">
          <a:xfrm>
            <a:off x="8334375" y="6272213"/>
            <a:ext cx="517525" cy="449262"/>
            <a:chOff x="1117" y="623"/>
            <a:chExt cx="3540" cy="3072"/>
          </a:xfrm>
        </p:grpSpPr>
        <p:sp>
          <p:nvSpPr>
            <p:cNvPr id="1034" name="Freeform 62"/>
            <p:cNvSpPr>
              <a:spLocks/>
            </p:cNvSpPr>
            <p:nvPr userDrawn="1"/>
          </p:nvSpPr>
          <p:spPr bwMode="auto">
            <a:xfrm>
              <a:off x="1595" y="840"/>
              <a:ext cx="347" cy="293"/>
            </a:xfrm>
            <a:custGeom>
              <a:avLst/>
              <a:gdLst>
                <a:gd name="T0" fmla="*/ 2147483647 w 58"/>
                <a:gd name="T1" fmla="*/ 2147483647 h 49"/>
                <a:gd name="T2" fmla="*/ 0 w 58"/>
                <a:gd name="T3" fmla="*/ 2147483647 h 49"/>
                <a:gd name="T4" fmla="*/ 2147483647 w 58"/>
                <a:gd name="T5" fmla="*/ 0 h 49"/>
                <a:gd name="T6" fmla="*/ 2147483647 w 58"/>
                <a:gd name="T7" fmla="*/ 0 h 49"/>
                <a:gd name="T8" fmla="*/ 2147483647 w 58"/>
                <a:gd name="T9" fmla="*/ 2147483647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9">
                  <a:moveTo>
                    <a:pt x="34" y="17"/>
                  </a:moveTo>
                  <a:cubicBezTo>
                    <a:pt x="22" y="27"/>
                    <a:pt x="11" y="38"/>
                    <a:pt x="0" y="49"/>
                  </a:cubicBezTo>
                  <a:cubicBezTo>
                    <a:pt x="1" y="27"/>
                    <a:pt x="31" y="0"/>
                    <a:pt x="47" y="0"/>
                  </a:cubicBezTo>
                  <a:lnTo>
                    <a:pt x="48" y="0"/>
                  </a:lnTo>
                  <a:cubicBezTo>
                    <a:pt x="58" y="0"/>
                    <a:pt x="40" y="12"/>
                    <a:pt x="34" y="17"/>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35" name="Freeform 63"/>
            <p:cNvSpPr>
              <a:spLocks/>
            </p:cNvSpPr>
            <p:nvPr userDrawn="1"/>
          </p:nvSpPr>
          <p:spPr bwMode="auto">
            <a:xfrm>
              <a:off x="1399" y="927"/>
              <a:ext cx="402" cy="532"/>
            </a:xfrm>
            <a:custGeom>
              <a:avLst/>
              <a:gdLst>
                <a:gd name="T0" fmla="*/ 2147483647 w 67"/>
                <a:gd name="T1" fmla="*/ 2147483647 h 89"/>
                <a:gd name="T2" fmla="*/ 2147483647 w 67"/>
                <a:gd name="T3" fmla="*/ 0 h 89"/>
                <a:gd name="T4" fmla="*/ 2147483647 w 67"/>
                <a:gd name="T5" fmla="*/ 2147483647 h 89"/>
                <a:gd name="T6" fmla="*/ 2147483647 w 67"/>
                <a:gd name="T7" fmla="*/ 2147483647 h 89"/>
                <a:gd name="T8" fmla="*/ 2147483647 w 67"/>
                <a:gd name="T9" fmla="*/ 2147483647 h 89"/>
                <a:gd name="T10" fmla="*/ 2147483647 w 67"/>
                <a:gd name="T11" fmla="*/ 2147483647 h 89"/>
                <a:gd name="T12" fmla="*/ 2147483647 w 67"/>
                <a:gd name="T13" fmla="*/ 2147483647 h 89"/>
                <a:gd name="T14" fmla="*/ 2147483647 w 67"/>
                <a:gd name="T15" fmla="*/ 2147483647 h 89"/>
                <a:gd name="T16" fmla="*/ 2147483647 w 67"/>
                <a:gd name="T17" fmla="*/ 2147483647 h 89"/>
                <a:gd name="T18" fmla="*/ 2147483647 w 67"/>
                <a:gd name="T19" fmla="*/ 2147483647 h 89"/>
                <a:gd name="T20" fmla="*/ 2147483647 w 67"/>
                <a:gd name="T21" fmla="*/ 2147483647 h 89"/>
                <a:gd name="T22" fmla="*/ 2147483647 w 67"/>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89">
                  <a:moveTo>
                    <a:pt x="14" y="19"/>
                  </a:moveTo>
                  <a:cubicBezTo>
                    <a:pt x="17" y="14"/>
                    <a:pt x="25" y="0"/>
                    <a:pt x="31" y="0"/>
                  </a:cubicBezTo>
                  <a:cubicBezTo>
                    <a:pt x="27" y="8"/>
                    <a:pt x="26" y="22"/>
                    <a:pt x="22" y="31"/>
                  </a:cubicBezTo>
                  <a:cubicBezTo>
                    <a:pt x="18" y="43"/>
                    <a:pt x="18" y="51"/>
                    <a:pt x="12" y="72"/>
                  </a:cubicBezTo>
                  <a:cubicBezTo>
                    <a:pt x="20" y="64"/>
                    <a:pt x="18" y="63"/>
                    <a:pt x="23" y="58"/>
                  </a:cubicBezTo>
                  <a:cubicBezTo>
                    <a:pt x="34" y="46"/>
                    <a:pt x="44" y="42"/>
                    <a:pt x="54" y="35"/>
                  </a:cubicBezTo>
                  <a:cubicBezTo>
                    <a:pt x="56" y="34"/>
                    <a:pt x="65" y="24"/>
                    <a:pt x="67" y="27"/>
                  </a:cubicBezTo>
                  <a:cubicBezTo>
                    <a:pt x="58" y="45"/>
                    <a:pt x="44" y="59"/>
                    <a:pt x="32" y="68"/>
                  </a:cubicBezTo>
                  <a:lnTo>
                    <a:pt x="15" y="80"/>
                  </a:lnTo>
                  <a:cubicBezTo>
                    <a:pt x="9" y="85"/>
                    <a:pt x="10" y="84"/>
                    <a:pt x="4" y="89"/>
                  </a:cubicBezTo>
                  <a:cubicBezTo>
                    <a:pt x="3" y="69"/>
                    <a:pt x="0" y="48"/>
                    <a:pt x="9" y="29"/>
                  </a:cubicBezTo>
                  <a:lnTo>
                    <a:pt x="14" y="19"/>
                  </a:ln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36" name="Freeform 64"/>
            <p:cNvSpPr>
              <a:spLocks/>
            </p:cNvSpPr>
            <p:nvPr userDrawn="1"/>
          </p:nvSpPr>
          <p:spPr bwMode="auto">
            <a:xfrm>
              <a:off x="1236" y="1166"/>
              <a:ext cx="380" cy="727"/>
            </a:xfrm>
            <a:custGeom>
              <a:avLst/>
              <a:gdLst>
                <a:gd name="T0" fmla="*/ 2147483647 w 63"/>
                <a:gd name="T1" fmla="*/ 2147483647 h 122"/>
                <a:gd name="T2" fmla="*/ 2147483647 w 63"/>
                <a:gd name="T3" fmla="*/ 2147483647 h 122"/>
                <a:gd name="T4" fmla="*/ 2147483647 w 63"/>
                <a:gd name="T5" fmla="*/ 2147483647 h 122"/>
                <a:gd name="T6" fmla="*/ 2147483647 w 63"/>
                <a:gd name="T7" fmla="*/ 2147483647 h 122"/>
                <a:gd name="T8" fmla="*/ 2147483647 w 63"/>
                <a:gd name="T9" fmla="*/ 2147483647 h 122"/>
                <a:gd name="T10" fmla="*/ 2147483647 w 63"/>
                <a:gd name="T11" fmla="*/ 2147483647 h 122"/>
                <a:gd name="T12" fmla="*/ 2147483647 w 63"/>
                <a:gd name="T13" fmla="*/ 2147483647 h 122"/>
                <a:gd name="T14" fmla="*/ 2147483647 w 63"/>
                <a:gd name="T15" fmla="*/ 2147483647 h 122"/>
                <a:gd name="T16" fmla="*/ 2147483647 w 63"/>
                <a:gd name="T17" fmla="*/ 2147483647 h 122"/>
                <a:gd name="T18" fmla="*/ 2147483647 w 63"/>
                <a:gd name="T19" fmla="*/ 2147483647 h 122"/>
                <a:gd name="T20" fmla="*/ 2147483647 w 63"/>
                <a:gd name="T21" fmla="*/ 0 h 122"/>
                <a:gd name="T22" fmla="*/ 2147483647 w 63"/>
                <a:gd name="T23" fmla="*/ 2147483647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122">
                  <a:moveTo>
                    <a:pt x="18" y="35"/>
                  </a:moveTo>
                  <a:cubicBezTo>
                    <a:pt x="18" y="45"/>
                    <a:pt x="21" y="57"/>
                    <a:pt x="19" y="66"/>
                  </a:cubicBezTo>
                  <a:cubicBezTo>
                    <a:pt x="19" y="74"/>
                    <a:pt x="18" y="89"/>
                    <a:pt x="17" y="97"/>
                  </a:cubicBezTo>
                  <a:cubicBezTo>
                    <a:pt x="21" y="91"/>
                    <a:pt x="26" y="74"/>
                    <a:pt x="30" y="69"/>
                  </a:cubicBezTo>
                  <a:cubicBezTo>
                    <a:pt x="36" y="62"/>
                    <a:pt x="43" y="55"/>
                    <a:pt x="49" y="51"/>
                  </a:cubicBezTo>
                  <a:cubicBezTo>
                    <a:pt x="52" y="49"/>
                    <a:pt x="61" y="40"/>
                    <a:pt x="63" y="43"/>
                  </a:cubicBezTo>
                  <a:cubicBezTo>
                    <a:pt x="54" y="62"/>
                    <a:pt x="43" y="80"/>
                    <a:pt x="31" y="94"/>
                  </a:cubicBezTo>
                  <a:cubicBezTo>
                    <a:pt x="24" y="102"/>
                    <a:pt x="19" y="111"/>
                    <a:pt x="13" y="122"/>
                  </a:cubicBezTo>
                  <a:cubicBezTo>
                    <a:pt x="10" y="117"/>
                    <a:pt x="6" y="99"/>
                    <a:pt x="4" y="90"/>
                  </a:cubicBezTo>
                  <a:cubicBezTo>
                    <a:pt x="2" y="78"/>
                    <a:pt x="0" y="58"/>
                    <a:pt x="3" y="43"/>
                  </a:cubicBezTo>
                  <a:cubicBezTo>
                    <a:pt x="6" y="27"/>
                    <a:pt x="12" y="13"/>
                    <a:pt x="18" y="0"/>
                  </a:cubicBezTo>
                  <a:cubicBezTo>
                    <a:pt x="18" y="10"/>
                    <a:pt x="17" y="28"/>
                    <a:pt x="18" y="35"/>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37" name="Freeform 65"/>
            <p:cNvSpPr>
              <a:spLocks/>
            </p:cNvSpPr>
            <p:nvPr userDrawn="1"/>
          </p:nvSpPr>
          <p:spPr bwMode="auto">
            <a:xfrm>
              <a:off x="1117" y="1578"/>
              <a:ext cx="391" cy="673"/>
            </a:xfrm>
            <a:custGeom>
              <a:avLst/>
              <a:gdLst>
                <a:gd name="T0" fmla="*/ 0 w 66"/>
                <a:gd name="T1" fmla="*/ 2147483647 h 113"/>
                <a:gd name="T2" fmla="*/ 0 w 66"/>
                <a:gd name="T3" fmla="*/ 2147483647 h 113"/>
                <a:gd name="T4" fmla="*/ 0 w 66"/>
                <a:gd name="T5" fmla="*/ 2147483647 h 113"/>
                <a:gd name="T6" fmla="*/ 2147483647 w 66"/>
                <a:gd name="T7" fmla="*/ 0 h 113"/>
                <a:gd name="T8" fmla="*/ 2147483647 w 66"/>
                <a:gd name="T9" fmla="*/ 2147483647 h 113"/>
                <a:gd name="T10" fmla="*/ 2147483647 w 66"/>
                <a:gd name="T11" fmla="*/ 2147483647 h 113"/>
                <a:gd name="T12" fmla="*/ 2147483647 w 66"/>
                <a:gd name="T13" fmla="*/ 2147483647 h 113"/>
                <a:gd name="T14" fmla="*/ 2147483647 w 66"/>
                <a:gd name="T15" fmla="*/ 2147483647 h 113"/>
                <a:gd name="T16" fmla="*/ 2147483647 w 66"/>
                <a:gd name="T17" fmla="*/ 2147483647 h 113"/>
                <a:gd name="T18" fmla="*/ 2147483647 w 66"/>
                <a:gd name="T19" fmla="*/ 2147483647 h 113"/>
                <a:gd name="T20" fmla="*/ 2147483647 w 66"/>
                <a:gd name="T21" fmla="*/ 2147483647 h 113"/>
                <a:gd name="T22" fmla="*/ 2147483647 w 66"/>
                <a:gd name="T23" fmla="*/ 2147483647 h 113"/>
                <a:gd name="T24" fmla="*/ 2147483647 w 66"/>
                <a:gd name="T25" fmla="*/ 2147483647 h 113"/>
                <a:gd name="T26" fmla="*/ 0 w 66"/>
                <a:gd name="T27" fmla="*/ 2147483647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113">
                  <a:moveTo>
                    <a:pt x="0" y="25"/>
                  </a:moveTo>
                  <a:cubicBezTo>
                    <a:pt x="0" y="21"/>
                    <a:pt x="0" y="17"/>
                    <a:pt x="0" y="14"/>
                  </a:cubicBezTo>
                  <a:lnTo>
                    <a:pt x="0" y="13"/>
                  </a:lnTo>
                  <a:cubicBezTo>
                    <a:pt x="0" y="10"/>
                    <a:pt x="1" y="4"/>
                    <a:pt x="1" y="0"/>
                  </a:cubicBezTo>
                  <a:cubicBezTo>
                    <a:pt x="7" y="13"/>
                    <a:pt x="14" y="33"/>
                    <a:pt x="20" y="46"/>
                  </a:cubicBezTo>
                  <a:cubicBezTo>
                    <a:pt x="26" y="60"/>
                    <a:pt x="29" y="84"/>
                    <a:pt x="36" y="97"/>
                  </a:cubicBezTo>
                  <a:cubicBezTo>
                    <a:pt x="36" y="97"/>
                    <a:pt x="37" y="94"/>
                    <a:pt x="37" y="94"/>
                  </a:cubicBezTo>
                  <a:lnTo>
                    <a:pt x="37" y="84"/>
                  </a:lnTo>
                  <a:cubicBezTo>
                    <a:pt x="39" y="69"/>
                    <a:pt x="47" y="55"/>
                    <a:pt x="53" y="48"/>
                  </a:cubicBezTo>
                  <a:cubicBezTo>
                    <a:pt x="56" y="44"/>
                    <a:pt x="62" y="33"/>
                    <a:pt x="66" y="33"/>
                  </a:cubicBezTo>
                  <a:lnTo>
                    <a:pt x="64" y="52"/>
                  </a:lnTo>
                  <a:cubicBezTo>
                    <a:pt x="59" y="75"/>
                    <a:pt x="42" y="89"/>
                    <a:pt x="40" y="113"/>
                  </a:cubicBezTo>
                  <a:cubicBezTo>
                    <a:pt x="31" y="104"/>
                    <a:pt x="19" y="85"/>
                    <a:pt x="12" y="72"/>
                  </a:cubicBezTo>
                  <a:cubicBezTo>
                    <a:pt x="6" y="60"/>
                    <a:pt x="0" y="40"/>
                    <a:pt x="0" y="25"/>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38" name="Freeform 66"/>
            <p:cNvSpPr>
              <a:spLocks/>
            </p:cNvSpPr>
            <p:nvPr userDrawn="1"/>
          </p:nvSpPr>
          <p:spPr bwMode="auto">
            <a:xfrm>
              <a:off x="1139" y="2067"/>
              <a:ext cx="424" cy="630"/>
            </a:xfrm>
            <a:custGeom>
              <a:avLst/>
              <a:gdLst>
                <a:gd name="T0" fmla="*/ 2147483647 w 70"/>
                <a:gd name="T1" fmla="*/ 2147483647 h 105"/>
                <a:gd name="T2" fmla="*/ 2147483647 w 70"/>
                <a:gd name="T3" fmla="*/ 2147483647 h 105"/>
                <a:gd name="T4" fmla="*/ 2147483647 w 70"/>
                <a:gd name="T5" fmla="*/ 2147483647 h 105"/>
                <a:gd name="T6" fmla="*/ 2147483647 w 70"/>
                <a:gd name="T7" fmla="*/ 2147483647 h 105"/>
                <a:gd name="T8" fmla="*/ 0 w 70"/>
                <a:gd name="T9" fmla="*/ 2147483647 h 105"/>
                <a:gd name="T10" fmla="*/ 0 w 70"/>
                <a:gd name="T11" fmla="*/ 2147483647 h 105"/>
                <a:gd name="T12" fmla="*/ 2147483647 w 70"/>
                <a:gd name="T13" fmla="*/ 2147483647 h 105"/>
                <a:gd name="T14" fmla="*/ 2147483647 w 70"/>
                <a:gd name="T15" fmla="*/ 2147483647 h 105"/>
                <a:gd name="T16" fmla="*/ 2147483647 w 70"/>
                <a:gd name="T17" fmla="*/ 2147483647 h 105"/>
                <a:gd name="T18" fmla="*/ 2147483647 w 70"/>
                <a:gd name="T19" fmla="*/ 0 h 105"/>
                <a:gd name="T20" fmla="*/ 2147483647 w 70"/>
                <a:gd name="T21" fmla="*/ 214748364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105">
                  <a:moveTo>
                    <a:pt x="70" y="47"/>
                  </a:moveTo>
                  <a:cubicBezTo>
                    <a:pt x="70" y="67"/>
                    <a:pt x="65" y="84"/>
                    <a:pt x="67" y="105"/>
                  </a:cubicBezTo>
                  <a:cubicBezTo>
                    <a:pt x="62" y="105"/>
                    <a:pt x="52" y="93"/>
                    <a:pt x="47" y="89"/>
                  </a:cubicBezTo>
                  <a:lnTo>
                    <a:pt x="36" y="80"/>
                  </a:lnTo>
                  <a:cubicBezTo>
                    <a:pt x="22" y="70"/>
                    <a:pt x="5" y="44"/>
                    <a:pt x="0" y="13"/>
                  </a:cubicBezTo>
                  <a:cubicBezTo>
                    <a:pt x="0" y="11"/>
                    <a:pt x="0" y="11"/>
                    <a:pt x="0" y="9"/>
                  </a:cubicBezTo>
                  <a:lnTo>
                    <a:pt x="43" y="64"/>
                  </a:lnTo>
                  <a:cubicBezTo>
                    <a:pt x="46" y="67"/>
                    <a:pt x="50" y="76"/>
                    <a:pt x="52" y="81"/>
                  </a:cubicBezTo>
                  <a:cubicBezTo>
                    <a:pt x="57" y="90"/>
                    <a:pt x="56" y="88"/>
                    <a:pt x="59" y="91"/>
                  </a:cubicBezTo>
                  <a:cubicBezTo>
                    <a:pt x="53" y="58"/>
                    <a:pt x="46" y="37"/>
                    <a:pt x="64" y="0"/>
                  </a:cubicBezTo>
                  <a:cubicBezTo>
                    <a:pt x="70" y="12"/>
                    <a:pt x="70" y="30"/>
                    <a:pt x="70" y="47"/>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39" name="Freeform 67"/>
            <p:cNvSpPr>
              <a:spLocks/>
            </p:cNvSpPr>
            <p:nvPr userDrawn="1"/>
          </p:nvSpPr>
          <p:spPr bwMode="auto">
            <a:xfrm>
              <a:off x="4179" y="2164"/>
              <a:ext cx="424" cy="608"/>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0 h 101"/>
                <a:gd name="T22" fmla="*/ 2147483647 w 71"/>
                <a:gd name="T23" fmla="*/ 214748364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101">
                  <a:moveTo>
                    <a:pt x="15" y="66"/>
                  </a:moveTo>
                  <a:cubicBezTo>
                    <a:pt x="13" y="70"/>
                    <a:pt x="12" y="74"/>
                    <a:pt x="11" y="84"/>
                  </a:cubicBezTo>
                  <a:cubicBezTo>
                    <a:pt x="20" y="71"/>
                    <a:pt x="21" y="72"/>
                    <a:pt x="26" y="64"/>
                  </a:cubicBezTo>
                  <a:cubicBezTo>
                    <a:pt x="36" y="50"/>
                    <a:pt x="47" y="38"/>
                    <a:pt x="57" y="28"/>
                  </a:cubicBezTo>
                  <a:cubicBezTo>
                    <a:pt x="62" y="23"/>
                    <a:pt x="67" y="14"/>
                    <a:pt x="71" y="9"/>
                  </a:cubicBezTo>
                  <a:cubicBezTo>
                    <a:pt x="71" y="14"/>
                    <a:pt x="69" y="22"/>
                    <a:pt x="68" y="27"/>
                  </a:cubicBezTo>
                  <a:cubicBezTo>
                    <a:pt x="64" y="48"/>
                    <a:pt x="49" y="64"/>
                    <a:pt x="40" y="72"/>
                  </a:cubicBezTo>
                  <a:lnTo>
                    <a:pt x="2" y="101"/>
                  </a:lnTo>
                  <a:cubicBezTo>
                    <a:pt x="2" y="96"/>
                    <a:pt x="1" y="94"/>
                    <a:pt x="1" y="82"/>
                  </a:cubicBezTo>
                  <a:cubicBezTo>
                    <a:pt x="0" y="63"/>
                    <a:pt x="1" y="31"/>
                    <a:pt x="4" y="10"/>
                  </a:cubicBezTo>
                  <a:cubicBezTo>
                    <a:pt x="4" y="8"/>
                    <a:pt x="7" y="2"/>
                    <a:pt x="7" y="0"/>
                  </a:cubicBezTo>
                  <a:cubicBezTo>
                    <a:pt x="16" y="18"/>
                    <a:pt x="20" y="43"/>
                    <a:pt x="15" y="66"/>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0" name="Freeform 68"/>
            <p:cNvSpPr>
              <a:spLocks/>
            </p:cNvSpPr>
            <p:nvPr userDrawn="1"/>
          </p:nvSpPr>
          <p:spPr bwMode="auto">
            <a:xfrm>
              <a:off x="4157" y="1274"/>
              <a:ext cx="380" cy="695"/>
            </a:xfrm>
            <a:custGeom>
              <a:avLst/>
              <a:gdLst>
                <a:gd name="T0" fmla="*/ 2147483647 w 64"/>
                <a:gd name="T1" fmla="*/ 2147483647 h 116"/>
                <a:gd name="T2" fmla="*/ 2147483647 w 64"/>
                <a:gd name="T3" fmla="*/ 2147483647 h 116"/>
                <a:gd name="T4" fmla="*/ 2147483647 w 64"/>
                <a:gd name="T5" fmla="*/ 2147483647 h 116"/>
                <a:gd name="T6" fmla="*/ 2147483647 w 64"/>
                <a:gd name="T7" fmla="*/ 0 h 116"/>
                <a:gd name="T8" fmla="*/ 2147483647 w 64"/>
                <a:gd name="T9" fmla="*/ 2147483647 h 116"/>
                <a:gd name="T10" fmla="*/ 2147483647 w 64"/>
                <a:gd name="T11" fmla="*/ 2147483647 h 116"/>
                <a:gd name="T12" fmla="*/ 2147483647 w 64"/>
                <a:gd name="T13" fmla="*/ 2147483647 h 116"/>
                <a:gd name="T14" fmla="*/ 2147483647 w 64"/>
                <a:gd name="T15" fmla="*/ 2147483647 h 116"/>
                <a:gd name="T16" fmla="*/ 0 w 64"/>
                <a:gd name="T17" fmla="*/ 2147483647 h 116"/>
                <a:gd name="T18" fmla="*/ 2147483647 w 64"/>
                <a:gd name="T19" fmla="*/ 2147483647 h 116"/>
                <a:gd name="T20" fmla="*/ 2147483647 w 64"/>
                <a:gd name="T21" fmla="*/ 2147483647 h 116"/>
                <a:gd name="T22" fmla="*/ 2147483647 w 64"/>
                <a:gd name="T23" fmla="*/ 2147483647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116">
                  <a:moveTo>
                    <a:pt x="46" y="94"/>
                  </a:moveTo>
                  <a:cubicBezTo>
                    <a:pt x="46" y="88"/>
                    <a:pt x="46" y="88"/>
                    <a:pt x="46" y="84"/>
                  </a:cubicBezTo>
                  <a:cubicBezTo>
                    <a:pt x="44" y="64"/>
                    <a:pt x="45" y="37"/>
                    <a:pt x="47" y="19"/>
                  </a:cubicBezTo>
                  <a:cubicBezTo>
                    <a:pt x="48" y="13"/>
                    <a:pt x="47" y="4"/>
                    <a:pt x="46" y="0"/>
                  </a:cubicBezTo>
                  <a:cubicBezTo>
                    <a:pt x="52" y="0"/>
                    <a:pt x="59" y="27"/>
                    <a:pt x="61" y="36"/>
                  </a:cubicBezTo>
                  <a:cubicBezTo>
                    <a:pt x="62" y="45"/>
                    <a:pt x="64" y="56"/>
                    <a:pt x="63" y="66"/>
                  </a:cubicBezTo>
                  <a:cubicBezTo>
                    <a:pt x="61" y="84"/>
                    <a:pt x="53" y="104"/>
                    <a:pt x="47" y="116"/>
                  </a:cubicBezTo>
                  <a:cubicBezTo>
                    <a:pt x="43" y="110"/>
                    <a:pt x="37" y="100"/>
                    <a:pt x="32" y="94"/>
                  </a:cubicBezTo>
                  <a:cubicBezTo>
                    <a:pt x="21" y="79"/>
                    <a:pt x="10" y="58"/>
                    <a:pt x="0" y="37"/>
                  </a:cubicBezTo>
                  <a:cubicBezTo>
                    <a:pt x="6" y="37"/>
                    <a:pt x="15" y="50"/>
                    <a:pt x="21" y="54"/>
                  </a:cubicBezTo>
                  <a:cubicBezTo>
                    <a:pt x="26" y="58"/>
                    <a:pt x="33" y="66"/>
                    <a:pt x="37" y="75"/>
                  </a:cubicBezTo>
                  <a:cubicBezTo>
                    <a:pt x="37" y="74"/>
                    <a:pt x="41" y="85"/>
                    <a:pt x="46" y="94"/>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1" name="Freeform 69"/>
            <p:cNvSpPr>
              <a:spLocks/>
            </p:cNvSpPr>
            <p:nvPr userDrawn="1"/>
          </p:nvSpPr>
          <p:spPr bwMode="auto">
            <a:xfrm>
              <a:off x="3984" y="992"/>
              <a:ext cx="402" cy="554"/>
            </a:xfrm>
            <a:custGeom>
              <a:avLst/>
              <a:gdLst>
                <a:gd name="T0" fmla="*/ 2147483647 w 66"/>
                <a:gd name="T1" fmla="*/ 0 h 92"/>
                <a:gd name="T2" fmla="*/ 2147483647 w 66"/>
                <a:gd name="T3" fmla="*/ 2147483647 h 92"/>
                <a:gd name="T4" fmla="*/ 2147483647 w 66"/>
                <a:gd name="T5" fmla="*/ 2147483647 h 92"/>
                <a:gd name="T6" fmla="*/ 2147483647 w 66"/>
                <a:gd name="T7" fmla="*/ 2147483647 h 92"/>
                <a:gd name="T8" fmla="*/ 0 w 66"/>
                <a:gd name="T9" fmla="*/ 2147483647 h 92"/>
                <a:gd name="T10" fmla="*/ 2147483647 w 66"/>
                <a:gd name="T11" fmla="*/ 2147483647 h 92"/>
                <a:gd name="T12" fmla="*/ 2147483647 w 66"/>
                <a:gd name="T13" fmla="*/ 2147483647 h 92"/>
                <a:gd name="T14" fmla="*/ 2147483647 w 66"/>
                <a:gd name="T15" fmla="*/ 2147483647 h 92"/>
                <a:gd name="T16" fmla="*/ 2147483647 w 6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2">
                  <a:moveTo>
                    <a:pt x="34" y="0"/>
                  </a:moveTo>
                  <a:cubicBezTo>
                    <a:pt x="54" y="10"/>
                    <a:pt x="66" y="49"/>
                    <a:pt x="62" y="88"/>
                  </a:cubicBezTo>
                  <a:cubicBezTo>
                    <a:pt x="62" y="89"/>
                    <a:pt x="61" y="91"/>
                    <a:pt x="61" y="92"/>
                  </a:cubicBezTo>
                  <a:cubicBezTo>
                    <a:pt x="55" y="92"/>
                    <a:pt x="44" y="78"/>
                    <a:pt x="38" y="74"/>
                  </a:cubicBezTo>
                  <a:cubicBezTo>
                    <a:pt x="26" y="65"/>
                    <a:pt x="10" y="48"/>
                    <a:pt x="0" y="29"/>
                  </a:cubicBezTo>
                  <a:cubicBezTo>
                    <a:pt x="2" y="28"/>
                    <a:pt x="9" y="34"/>
                    <a:pt x="11" y="36"/>
                  </a:cubicBezTo>
                  <a:lnTo>
                    <a:pt x="34" y="52"/>
                  </a:lnTo>
                  <a:cubicBezTo>
                    <a:pt x="39" y="56"/>
                    <a:pt x="47" y="67"/>
                    <a:pt x="52" y="72"/>
                  </a:cubicBezTo>
                  <a:cubicBezTo>
                    <a:pt x="52" y="62"/>
                    <a:pt x="35" y="1"/>
                    <a:pt x="34" y="0"/>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2" name="Freeform 70"/>
            <p:cNvSpPr>
              <a:spLocks/>
            </p:cNvSpPr>
            <p:nvPr userDrawn="1"/>
          </p:nvSpPr>
          <p:spPr bwMode="auto">
            <a:xfrm>
              <a:off x="3908" y="894"/>
              <a:ext cx="271" cy="293"/>
            </a:xfrm>
            <a:custGeom>
              <a:avLst/>
              <a:gdLst>
                <a:gd name="T0" fmla="*/ 2147483647 w 45"/>
                <a:gd name="T1" fmla="*/ 2147483647 h 48"/>
                <a:gd name="T2" fmla="*/ 2147483647 w 45"/>
                <a:gd name="T3" fmla="*/ 2147483647 h 48"/>
                <a:gd name="T4" fmla="*/ 0 w 45"/>
                <a:gd name="T5" fmla="*/ 2147483647 h 48"/>
                <a:gd name="T6" fmla="*/ 2147483647 w 45"/>
                <a:gd name="T7" fmla="*/ 2147483647 h 48"/>
                <a:gd name="T8" fmla="*/ 2147483647 w 45"/>
                <a:gd name="T9" fmla="*/ 214748364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8">
                  <a:moveTo>
                    <a:pt x="41" y="37"/>
                  </a:moveTo>
                  <a:cubicBezTo>
                    <a:pt x="43" y="39"/>
                    <a:pt x="44" y="44"/>
                    <a:pt x="45" y="48"/>
                  </a:cubicBezTo>
                  <a:cubicBezTo>
                    <a:pt x="32" y="30"/>
                    <a:pt x="13" y="27"/>
                    <a:pt x="0" y="2"/>
                  </a:cubicBezTo>
                  <a:cubicBezTo>
                    <a:pt x="1" y="0"/>
                    <a:pt x="5" y="1"/>
                    <a:pt x="9" y="3"/>
                  </a:cubicBezTo>
                  <a:cubicBezTo>
                    <a:pt x="16" y="7"/>
                    <a:pt x="32" y="18"/>
                    <a:pt x="41" y="37"/>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3" name="Freeform 71"/>
            <p:cNvSpPr>
              <a:spLocks/>
            </p:cNvSpPr>
            <p:nvPr userDrawn="1"/>
          </p:nvSpPr>
          <p:spPr bwMode="auto">
            <a:xfrm>
              <a:off x="1247" y="2468"/>
              <a:ext cx="586" cy="586"/>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0 w 99"/>
                <a:gd name="T13" fmla="*/ 2147483647 h 99"/>
                <a:gd name="T14" fmla="*/ 2147483647 w 99"/>
                <a:gd name="T15" fmla="*/ 2147483647 h 99"/>
                <a:gd name="T16" fmla="*/ 2147483647 w 99"/>
                <a:gd name="T17" fmla="*/ 2147483647 h 99"/>
                <a:gd name="T18" fmla="*/ 2147483647 w 99"/>
                <a:gd name="T19" fmla="*/ 2147483647 h 99"/>
                <a:gd name="T20" fmla="*/ 2147483647 w 99"/>
                <a:gd name="T21" fmla="*/ 2147483647 h 99"/>
                <a:gd name="T22" fmla="*/ 2147483647 w 99"/>
                <a:gd name="T23" fmla="*/ 2147483647 h 99"/>
                <a:gd name="T24" fmla="*/ 2147483647 w 99"/>
                <a:gd name="T25" fmla="*/ 0 h 99"/>
                <a:gd name="T26" fmla="*/ 2147483647 w 99"/>
                <a:gd name="T27" fmla="*/ 2147483647 h 99"/>
                <a:gd name="T28" fmla="*/ 2147483647 w 99"/>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99">
                  <a:moveTo>
                    <a:pt x="94" y="71"/>
                  </a:moveTo>
                  <a:cubicBezTo>
                    <a:pt x="94" y="79"/>
                    <a:pt x="96" y="93"/>
                    <a:pt x="99" y="99"/>
                  </a:cubicBezTo>
                  <a:cubicBezTo>
                    <a:pt x="91" y="99"/>
                    <a:pt x="78" y="93"/>
                    <a:pt x="71" y="90"/>
                  </a:cubicBezTo>
                  <a:cubicBezTo>
                    <a:pt x="61" y="85"/>
                    <a:pt x="51" y="88"/>
                    <a:pt x="41" y="81"/>
                  </a:cubicBezTo>
                  <a:cubicBezTo>
                    <a:pt x="39" y="79"/>
                    <a:pt x="35" y="76"/>
                    <a:pt x="33" y="74"/>
                  </a:cubicBezTo>
                  <a:cubicBezTo>
                    <a:pt x="24" y="68"/>
                    <a:pt x="15" y="53"/>
                    <a:pt x="9" y="41"/>
                  </a:cubicBezTo>
                  <a:cubicBezTo>
                    <a:pt x="5" y="34"/>
                    <a:pt x="0" y="23"/>
                    <a:pt x="0" y="14"/>
                  </a:cubicBezTo>
                  <a:cubicBezTo>
                    <a:pt x="7" y="22"/>
                    <a:pt x="16" y="33"/>
                    <a:pt x="23" y="38"/>
                  </a:cubicBezTo>
                  <a:lnTo>
                    <a:pt x="60" y="66"/>
                  </a:lnTo>
                  <a:cubicBezTo>
                    <a:pt x="79" y="80"/>
                    <a:pt x="82" y="83"/>
                    <a:pt x="81" y="82"/>
                  </a:cubicBezTo>
                  <a:cubicBezTo>
                    <a:pt x="80" y="81"/>
                    <a:pt x="75" y="73"/>
                    <a:pt x="67" y="53"/>
                  </a:cubicBezTo>
                  <a:cubicBezTo>
                    <a:pt x="65" y="48"/>
                    <a:pt x="65" y="34"/>
                    <a:pt x="64" y="28"/>
                  </a:cubicBezTo>
                  <a:cubicBezTo>
                    <a:pt x="66" y="21"/>
                    <a:pt x="65" y="8"/>
                    <a:pt x="67" y="0"/>
                  </a:cubicBezTo>
                  <a:cubicBezTo>
                    <a:pt x="76" y="18"/>
                    <a:pt x="87" y="34"/>
                    <a:pt x="91" y="58"/>
                  </a:cubicBezTo>
                  <a:cubicBezTo>
                    <a:pt x="92" y="62"/>
                    <a:pt x="93" y="67"/>
                    <a:pt x="94" y="71"/>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4" name="Freeform 72"/>
            <p:cNvSpPr>
              <a:spLocks/>
            </p:cNvSpPr>
            <p:nvPr userDrawn="1"/>
          </p:nvSpPr>
          <p:spPr bwMode="auto">
            <a:xfrm>
              <a:off x="1475" y="2816"/>
              <a:ext cx="760" cy="521"/>
            </a:xfrm>
            <a:custGeom>
              <a:avLst/>
              <a:gdLst>
                <a:gd name="T0" fmla="*/ 2147483647 w 126"/>
                <a:gd name="T1" fmla="*/ 2147483647 h 88"/>
                <a:gd name="T2" fmla="*/ 2147483647 w 126"/>
                <a:gd name="T3" fmla="*/ 2147483647 h 88"/>
                <a:gd name="T4" fmla="*/ 2147483647 w 126"/>
                <a:gd name="T5" fmla="*/ 2147483647 h 88"/>
                <a:gd name="T6" fmla="*/ 2147483647 w 126"/>
                <a:gd name="T7" fmla="*/ 2147483647 h 88"/>
                <a:gd name="T8" fmla="*/ 2147483647 w 126"/>
                <a:gd name="T9" fmla="*/ 2147483647 h 88"/>
                <a:gd name="T10" fmla="*/ 2147483647 w 126"/>
                <a:gd name="T11" fmla="*/ 2147483647 h 88"/>
                <a:gd name="T12" fmla="*/ 0 w 126"/>
                <a:gd name="T13" fmla="*/ 2147483647 h 88"/>
                <a:gd name="T14" fmla="*/ 2147483647 w 126"/>
                <a:gd name="T15" fmla="*/ 2147483647 h 88"/>
                <a:gd name="T16" fmla="*/ 2147483647 w 126"/>
                <a:gd name="T17" fmla="*/ 2147483647 h 88"/>
                <a:gd name="T18" fmla="*/ 2147483647 w 126"/>
                <a:gd name="T19" fmla="*/ 2147483647 h 88"/>
                <a:gd name="T20" fmla="*/ 2147483647 w 126"/>
                <a:gd name="T21" fmla="*/ 2147483647 h 88"/>
                <a:gd name="T22" fmla="*/ 2147483647 w 126"/>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88">
                  <a:moveTo>
                    <a:pt x="74" y="29"/>
                  </a:moveTo>
                  <a:cubicBezTo>
                    <a:pt x="71" y="22"/>
                    <a:pt x="68" y="10"/>
                    <a:pt x="67" y="2"/>
                  </a:cubicBezTo>
                  <a:cubicBezTo>
                    <a:pt x="69" y="0"/>
                    <a:pt x="70" y="2"/>
                    <a:pt x="71" y="2"/>
                  </a:cubicBezTo>
                  <a:cubicBezTo>
                    <a:pt x="83" y="12"/>
                    <a:pt x="98" y="31"/>
                    <a:pt x="107" y="50"/>
                  </a:cubicBezTo>
                  <a:cubicBezTo>
                    <a:pt x="112" y="59"/>
                    <a:pt x="120" y="74"/>
                    <a:pt x="126" y="74"/>
                  </a:cubicBezTo>
                  <a:cubicBezTo>
                    <a:pt x="100" y="74"/>
                    <a:pt x="74" y="88"/>
                    <a:pt x="48" y="75"/>
                  </a:cubicBezTo>
                  <a:cubicBezTo>
                    <a:pt x="31" y="68"/>
                    <a:pt x="16" y="54"/>
                    <a:pt x="0" y="38"/>
                  </a:cubicBezTo>
                  <a:cubicBezTo>
                    <a:pt x="6" y="38"/>
                    <a:pt x="17" y="45"/>
                    <a:pt x="23" y="48"/>
                  </a:cubicBezTo>
                  <a:cubicBezTo>
                    <a:pt x="45" y="58"/>
                    <a:pt x="52" y="60"/>
                    <a:pt x="74" y="64"/>
                  </a:cubicBezTo>
                  <a:cubicBezTo>
                    <a:pt x="80" y="65"/>
                    <a:pt x="96" y="68"/>
                    <a:pt x="100" y="68"/>
                  </a:cubicBezTo>
                  <a:cubicBezTo>
                    <a:pt x="95" y="63"/>
                    <a:pt x="97" y="63"/>
                    <a:pt x="85" y="53"/>
                  </a:cubicBezTo>
                  <a:cubicBezTo>
                    <a:pt x="85" y="53"/>
                    <a:pt x="80" y="47"/>
                    <a:pt x="74" y="29"/>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5" name="Freeform 73"/>
            <p:cNvSpPr>
              <a:spLocks/>
            </p:cNvSpPr>
            <p:nvPr userDrawn="1"/>
          </p:nvSpPr>
          <p:spPr bwMode="auto">
            <a:xfrm>
              <a:off x="1769" y="3304"/>
              <a:ext cx="2128" cy="391"/>
            </a:xfrm>
            <a:custGeom>
              <a:avLst/>
              <a:gdLst>
                <a:gd name="T0" fmla="*/ 2147483647 w 355"/>
                <a:gd name="T1" fmla="*/ 2147483647 h 65"/>
                <a:gd name="T2" fmla="*/ 2147483647 w 355"/>
                <a:gd name="T3" fmla="*/ 2147483647 h 65"/>
                <a:gd name="T4" fmla="*/ 2147483647 w 355"/>
                <a:gd name="T5" fmla="*/ 2147483647 h 65"/>
                <a:gd name="T6" fmla="*/ 0 w 355"/>
                <a:gd name="T7" fmla="*/ 2147483647 h 65"/>
                <a:gd name="T8" fmla="*/ 2147483647 w 355"/>
                <a:gd name="T9" fmla="*/ 2147483647 h 65"/>
                <a:gd name="T10" fmla="*/ 2147483647 w 355"/>
                <a:gd name="T11" fmla="*/ 2147483647 h 65"/>
                <a:gd name="T12" fmla="*/ 2147483647 w 355"/>
                <a:gd name="T13" fmla="*/ 2147483647 h 65"/>
                <a:gd name="T14" fmla="*/ 2147483647 w 355"/>
                <a:gd name="T15" fmla="*/ 2147483647 h 65"/>
                <a:gd name="T16" fmla="*/ 2147483647 w 355"/>
                <a:gd name="T17" fmla="*/ 2147483647 h 65"/>
                <a:gd name="T18" fmla="*/ 2147483647 w 355"/>
                <a:gd name="T19" fmla="*/ 2147483647 h 65"/>
                <a:gd name="T20" fmla="*/ 2147483647 w 355"/>
                <a:gd name="T21" fmla="*/ 2147483647 h 65"/>
                <a:gd name="T22" fmla="*/ 2147483647 w 355"/>
                <a:gd name="T23" fmla="*/ 2147483647 h 65"/>
                <a:gd name="T24" fmla="*/ 2147483647 w 355"/>
                <a:gd name="T25" fmla="*/ 2147483647 h 65"/>
                <a:gd name="T26" fmla="*/ 2147483647 w 355"/>
                <a:gd name="T27" fmla="*/ 2147483647 h 65"/>
                <a:gd name="T28" fmla="*/ 2147483647 w 355"/>
                <a:gd name="T29" fmla="*/ 2147483647 h 65"/>
                <a:gd name="T30" fmla="*/ 2147483647 w 355"/>
                <a:gd name="T31" fmla="*/ 2147483647 h 65"/>
                <a:gd name="T32" fmla="*/ 2147483647 w 355"/>
                <a:gd name="T33" fmla="*/ 2147483647 h 65"/>
                <a:gd name="T34" fmla="*/ 2147483647 w 355"/>
                <a:gd name="T35" fmla="*/ 2147483647 h 65"/>
                <a:gd name="T36" fmla="*/ 2147483647 w 355"/>
                <a:gd name="T37" fmla="*/ 2147483647 h 65"/>
                <a:gd name="T38" fmla="*/ 2147483647 w 355"/>
                <a:gd name="T39" fmla="*/ 2147483647 h 65"/>
                <a:gd name="T40" fmla="*/ 2147483647 w 355"/>
                <a:gd name="T41" fmla="*/ 2147483647 h 65"/>
                <a:gd name="T42" fmla="*/ 2147483647 w 355"/>
                <a:gd name="T43" fmla="*/ 2147483647 h 65"/>
                <a:gd name="T44" fmla="*/ 2147483647 w 355"/>
                <a:gd name="T45" fmla="*/ 2147483647 h 65"/>
                <a:gd name="T46" fmla="*/ 2147483647 w 355"/>
                <a:gd name="T47" fmla="*/ 2147483647 h 65"/>
                <a:gd name="T48" fmla="*/ 2147483647 w 355"/>
                <a:gd name="T49" fmla="*/ 2147483647 h 65"/>
                <a:gd name="T50" fmla="*/ 2147483647 w 355"/>
                <a:gd name="T51" fmla="*/ 2147483647 h 65"/>
                <a:gd name="T52" fmla="*/ 2147483647 w 355"/>
                <a:gd name="T53" fmla="*/ 2147483647 h 65"/>
                <a:gd name="T54" fmla="*/ 2147483647 w 355"/>
                <a:gd name="T55" fmla="*/ 2147483647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65">
                  <a:moveTo>
                    <a:pt x="134" y="16"/>
                  </a:moveTo>
                  <a:cubicBezTo>
                    <a:pt x="121" y="19"/>
                    <a:pt x="105" y="24"/>
                    <a:pt x="93" y="29"/>
                  </a:cubicBezTo>
                  <a:cubicBezTo>
                    <a:pt x="82" y="34"/>
                    <a:pt x="68" y="31"/>
                    <a:pt x="56" y="31"/>
                  </a:cubicBezTo>
                  <a:cubicBezTo>
                    <a:pt x="37" y="31"/>
                    <a:pt x="19" y="24"/>
                    <a:pt x="0" y="15"/>
                  </a:cubicBezTo>
                  <a:cubicBezTo>
                    <a:pt x="15" y="15"/>
                    <a:pt x="31" y="15"/>
                    <a:pt x="45" y="14"/>
                  </a:cubicBezTo>
                  <a:cubicBezTo>
                    <a:pt x="60" y="13"/>
                    <a:pt x="73" y="6"/>
                    <a:pt x="88" y="4"/>
                  </a:cubicBezTo>
                  <a:cubicBezTo>
                    <a:pt x="96" y="2"/>
                    <a:pt x="107" y="2"/>
                    <a:pt x="117" y="2"/>
                  </a:cubicBezTo>
                  <a:cubicBezTo>
                    <a:pt x="145" y="2"/>
                    <a:pt x="175" y="19"/>
                    <a:pt x="202" y="6"/>
                  </a:cubicBezTo>
                  <a:cubicBezTo>
                    <a:pt x="215" y="0"/>
                    <a:pt x="233" y="6"/>
                    <a:pt x="246" y="6"/>
                  </a:cubicBezTo>
                  <a:cubicBezTo>
                    <a:pt x="283" y="6"/>
                    <a:pt x="318" y="26"/>
                    <a:pt x="355" y="26"/>
                  </a:cubicBezTo>
                  <a:cubicBezTo>
                    <a:pt x="344" y="36"/>
                    <a:pt x="329" y="32"/>
                    <a:pt x="317" y="37"/>
                  </a:cubicBezTo>
                  <a:cubicBezTo>
                    <a:pt x="311" y="40"/>
                    <a:pt x="298" y="38"/>
                    <a:pt x="292" y="36"/>
                  </a:cubicBezTo>
                  <a:cubicBezTo>
                    <a:pt x="278" y="33"/>
                    <a:pt x="266" y="34"/>
                    <a:pt x="254" y="29"/>
                  </a:cubicBezTo>
                  <a:lnTo>
                    <a:pt x="215" y="14"/>
                  </a:lnTo>
                  <a:cubicBezTo>
                    <a:pt x="209" y="11"/>
                    <a:pt x="200" y="12"/>
                    <a:pt x="194" y="15"/>
                  </a:cubicBezTo>
                  <a:cubicBezTo>
                    <a:pt x="198" y="24"/>
                    <a:pt x="209" y="26"/>
                    <a:pt x="215" y="29"/>
                  </a:cubicBezTo>
                  <a:lnTo>
                    <a:pt x="239" y="47"/>
                  </a:lnTo>
                  <a:cubicBezTo>
                    <a:pt x="243" y="49"/>
                    <a:pt x="248" y="56"/>
                    <a:pt x="250" y="60"/>
                  </a:cubicBezTo>
                  <a:cubicBezTo>
                    <a:pt x="248" y="60"/>
                    <a:pt x="243" y="64"/>
                    <a:pt x="241" y="65"/>
                  </a:cubicBezTo>
                  <a:cubicBezTo>
                    <a:pt x="235" y="54"/>
                    <a:pt x="221" y="42"/>
                    <a:pt x="214" y="37"/>
                  </a:cubicBezTo>
                  <a:cubicBezTo>
                    <a:pt x="201" y="29"/>
                    <a:pt x="185" y="12"/>
                    <a:pt x="170" y="19"/>
                  </a:cubicBezTo>
                  <a:cubicBezTo>
                    <a:pt x="152" y="27"/>
                    <a:pt x="133" y="44"/>
                    <a:pt x="116" y="61"/>
                  </a:cubicBezTo>
                  <a:cubicBezTo>
                    <a:pt x="114" y="60"/>
                    <a:pt x="110" y="56"/>
                    <a:pt x="107" y="56"/>
                  </a:cubicBezTo>
                  <a:cubicBezTo>
                    <a:pt x="109" y="50"/>
                    <a:pt x="115" y="47"/>
                    <a:pt x="118" y="45"/>
                  </a:cubicBezTo>
                  <a:lnTo>
                    <a:pt x="154" y="21"/>
                  </a:lnTo>
                  <a:cubicBezTo>
                    <a:pt x="156" y="20"/>
                    <a:pt x="160" y="19"/>
                    <a:pt x="162" y="16"/>
                  </a:cubicBezTo>
                  <a:cubicBezTo>
                    <a:pt x="161" y="11"/>
                    <a:pt x="148" y="12"/>
                    <a:pt x="144" y="13"/>
                  </a:cubicBezTo>
                  <a:lnTo>
                    <a:pt x="134" y="16"/>
                  </a:ln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6" name="Freeform 74"/>
            <p:cNvSpPr>
              <a:spLocks/>
            </p:cNvSpPr>
            <p:nvPr userDrawn="1"/>
          </p:nvSpPr>
          <p:spPr bwMode="auto">
            <a:xfrm>
              <a:off x="3484" y="2859"/>
              <a:ext cx="684" cy="488"/>
            </a:xfrm>
            <a:custGeom>
              <a:avLst/>
              <a:gdLst>
                <a:gd name="T0" fmla="*/ 2147483647 w 114"/>
                <a:gd name="T1" fmla="*/ 2147483647 h 82"/>
                <a:gd name="T2" fmla="*/ 2147483647 w 114"/>
                <a:gd name="T3" fmla="*/ 2147483647 h 82"/>
                <a:gd name="T4" fmla="*/ 2147483647 w 114"/>
                <a:gd name="T5" fmla="*/ 2147483647 h 82"/>
                <a:gd name="T6" fmla="*/ 2147483647 w 114"/>
                <a:gd name="T7" fmla="*/ 2147483647 h 82"/>
                <a:gd name="T8" fmla="*/ 2147483647 w 114"/>
                <a:gd name="T9" fmla="*/ 2147483647 h 82"/>
                <a:gd name="T10" fmla="*/ 2147483647 w 114"/>
                <a:gd name="T11" fmla="*/ 2147483647 h 82"/>
                <a:gd name="T12" fmla="*/ 2147483647 w 114"/>
                <a:gd name="T13" fmla="*/ 2147483647 h 82"/>
                <a:gd name="T14" fmla="*/ 2147483647 w 114"/>
                <a:gd name="T15" fmla="*/ 2147483647 h 82"/>
                <a:gd name="T16" fmla="*/ 0 w 114"/>
                <a:gd name="T17" fmla="*/ 2147483647 h 82"/>
                <a:gd name="T18" fmla="*/ 2147483647 w 114"/>
                <a:gd name="T19" fmla="*/ 2147483647 h 82"/>
                <a:gd name="T20" fmla="*/ 2147483647 w 114"/>
                <a:gd name="T21" fmla="*/ 0 h 82"/>
                <a:gd name="T22" fmla="*/ 2147483647 w 114"/>
                <a:gd name="T23" fmla="*/ 2147483647 h 82"/>
                <a:gd name="T24" fmla="*/ 2147483647 w 114"/>
                <a:gd name="T25" fmla="*/ 214748364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82">
                  <a:moveTo>
                    <a:pt x="33" y="55"/>
                  </a:moveTo>
                  <a:cubicBezTo>
                    <a:pt x="26" y="57"/>
                    <a:pt x="20" y="63"/>
                    <a:pt x="14" y="69"/>
                  </a:cubicBezTo>
                  <a:cubicBezTo>
                    <a:pt x="27" y="72"/>
                    <a:pt x="44" y="64"/>
                    <a:pt x="55" y="60"/>
                  </a:cubicBezTo>
                  <a:cubicBezTo>
                    <a:pt x="70" y="54"/>
                    <a:pt x="88" y="59"/>
                    <a:pt x="103" y="53"/>
                  </a:cubicBezTo>
                  <a:cubicBezTo>
                    <a:pt x="106" y="51"/>
                    <a:pt x="111" y="50"/>
                    <a:pt x="114" y="50"/>
                  </a:cubicBezTo>
                  <a:cubicBezTo>
                    <a:pt x="112" y="54"/>
                    <a:pt x="110" y="55"/>
                    <a:pt x="108" y="56"/>
                  </a:cubicBezTo>
                  <a:cubicBezTo>
                    <a:pt x="73" y="82"/>
                    <a:pt x="77" y="80"/>
                    <a:pt x="46" y="81"/>
                  </a:cubicBezTo>
                  <a:cubicBezTo>
                    <a:pt x="34" y="82"/>
                    <a:pt x="17" y="79"/>
                    <a:pt x="6" y="74"/>
                  </a:cubicBezTo>
                  <a:cubicBezTo>
                    <a:pt x="4" y="74"/>
                    <a:pt x="1" y="74"/>
                    <a:pt x="0" y="72"/>
                  </a:cubicBezTo>
                  <a:cubicBezTo>
                    <a:pt x="4" y="65"/>
                    <a:pt x="11" y="61"/>
                    <a:pt x="16" y="53"/>
                  </a:cubicBezTo>
                  <a:cubicBezTo>
                    <a:pt x="27" y="30"/>
                    <a:pt x="44" y="14"/>
                    <a:pt x="59" y="0"/>
                  </a:cubicBezTo>
                  <a:cubicBezTo>
                    <a:pt x="60" y="5"/>
                    <a:pt x="53" y="26"/>
                    <a:pt x="51" y="30"/>
                  </a:cubicBezTo>
                  <a:cubicBezTo>
                    <a:pt x="47" y="40"/>
                    <a:pt x="39" y="49"/>
                    <a:pt x="33" y="55"/>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7" name="Freeform 75"/>
            <p:cNvSpPr>
              <a:spLocks/>
            </p:cNvSpPr>
            <p:nvPr userDrawn="1"/>
          </p:nvSpPr>
          <p:spPr bwMode="auto">
            <a:xfrm>
              <a:off x="3875" y="2544"/>
              <a:ext cx="597" cy="597"/>
            </a:xfrm>
            <a:custGeom>
              <a:avLst/>
              <a:gdLst>
                <a:gd name="T0" fmla="*/ 2147483647 w 101"/>
                <a:gd name="T1" fmla="*/ 2147483647 h 98"/>
                <a:gd name="T2" fmla="*/ 2147483647 w 101"/>
                <a:gd name="T3" fmla="*/ 2147483647 h 98"/>
                <a:gd name="T4" fmla="*/ 2147483647 w 101"/>
                <a:gd name="T5" fmla="*/ 2147483647 h 98"/>
                <a:gd name="T6" fmla="*/ 2147483647 w 101"/>
                <a:gd name="T7" fmla="*/ 2147483647 h 98"/>
                <a:gd name="T8" fmla="*/ 2147483647 w 101"/>
                <a:gd name="T9" fmla="*/ 2147483647 h 98"/>
                <a:gd name="T10" fmla="*/ 2147483647 w 101"/>
                <a:gd name="T11" fmla="*/ 2147483647 h 98"/>
                <a:gd name="T12" fmla="*/ 2147483647 w 101"/>
                <a:gd name="T13" fmla="*/ 2147483647 h 98"/>
                <a:gd name="T14" fmla="*/ 2147483647 w 101"/>
                <a:gd name="T15" fmla="*/ 2147483647 h 98"/>
                <a:gd name="T16" fmla="*/ 2147483647 w 101"/>
                <a:gd name="T17" fmla="*/ 2147483647 h 98"/>
                <a:gd name="T18" fmla="*/ 0 w 101"/>
                <a:gd name="T19" fmla="*/ 2147483647 h 98"/>
                <a:gd name="T20" fmla="*/ 2147483647 w 101"/>
                <a:gd name="T21" fmla="*/ 2147483647 h 98"/>
                <a:gd name="T22" fmla="*/ 2147483647 w 101"/>
                <a:gd name="T23" fmla="*/ 2147483647 h 98"/>
                <a:gd name="T24" fmla="*/ 2147483647 w 101"/>
                <a:gd name="T25" fmla="*/ 0 h 98"/>
                <a:gd name="T26" fmla="*/ 2147483647 w 101"/>
                <a:gd name="T27" fmla="*/ 214748364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98">
                  <a:moveTo>
                    <a:pt x="24" y="67"/>
                  </a:moveTo>
                  <a:cubicBezTo>
                    <a:pt x="19" y="75"/>
                    <a:pt x="22" y="73"/>
                    <a:pt x="14" y="86"/>
                  </a:cubicBezTo>
                  <a:cubicBezTo>
                    <a:pt x="34" y="73"/>
                    <a:pt x="35" y="70"/>
                    <a:pt x="51" y="58"/>
                  </a:cubicBezTo>
                  <a:lnTo>
                    <a:pt x="98" y="23"/>
                  </a:lnTo>
                  <a:cubicBezTo>
                    <a:pt x="99" y="23"/>
                    <a:pt x="99" y="21"/>
                    <a:pt x="101" y="21"/>
                  </a:cubicBezTo>
                  <a:cubicBezTo>
                    <a:pt x="101" y="31"/>
                    <a:pt x="88" y="47"/>
                    <a:pt x="84" y="53"/>
                  </a:cubicBezTo>
                  <a:cubicBezTo>
                    <a:pt x="80" y="59"/>
                    <a:pt x="74" y="66"/>
                    <a:pt x="69" y="68"/>
                  </a:cubicBezTo>
                  <a:cubicBezTo>
                    <a:pt x="58" y="75"/>
                    <a:pt x="48" y="84"/>
                    <a:pt x="37" y="89"/>
                  </a:cubicBezTo>
                  <a:cubicBezTo>
                    <a:pt x="28" y="93"/>
                    <a:pt x="17" y="93"/>
                    <a:pt x="8" y="97"/>
                  </a:cubicBezTo>
                  <a:cubicBezTo>
                    <a:pt x="7" y="97"/>
                    <a:pt x="2" y="98"/>
                    <a:pt x="0" y="97"/>
                  </a:cubicBezTo>
                  <a:cubicBezTo>
                    <a:pt x="4" y="89"/>
                    <a:pt x="4" y="78"/>
                    <a:pt x="6" y="68"/>
                  </a:cubicBezTo>
                  <a:cubicBezTo>
                    <a:pt x="9" y="49"/>
                    <a:pt x="18" y="34"/>
                    <a:pt x="25" y="21"/>
                  </a:cubicBezTo>
                  <a:cubicBezTo>
                    <a:pt x="27" y="16"/>
                    <a:pt x="34" y="0"/>
                    <a:pt x="37" y="0"/>
                  </a:cubicBezTo>
                  <a:cubicBezTo>
                    <a:pt x="43" y="23"/>
                    <a:pt x="31" y="52"/>
                    <a:pt x="24" y="67"/>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8" name="Freeform 76"/>
            <p:cNvSpPr>
              <a:spLocks/>
            </p:cNvSpPr>
            <p:nvPr userDrawn="1"/>
          </p:nvSpPr>
          <p:spPr bwMode="auto">
            <a:xfrm>
              <a:off x="4244" y="1709"/>
              <a:ext cx="413" cy="662"/>
            </a:xfrm>
            <a:custGeom>
              <a:avLst/>
              <a:gdLst>
                <a:gd name="T0" fmla="*/ 2147483647 w 68"/>
                <a:gd name="T1" fmla="*/ 2147483647 h 110"/>
                <a:gd name="T2" fmla="*/ 2147483647 w 68"/>
                <a:gd name="T3" fmla="*/ 2147483647 h 110"/>
                <a:gd name="T4" fmla="*/ 2147483647 w 68"/>
                <a:gd name="T5" fmla="*/ 2147483647 h 110"/>
                <a:gd name="T6" fmla="*/ 2147483647 w 68"/>
                <a:gd name="T7" fmla="*/ 0 h 110"/>
                <a:gd name="T8" fmla="*/ 2147483647 w 68"/>
                <a:gd name="T9" fmla="*/ 2147483647 h 110"/>
                <a:gd name="T10" fmla="*/ 2147483647 w 68"/>
                <a:gd name="T11" fmla="*/ 2147483647 h 110"/>
                <a:gd name="T12" fmla="*/ 2147483647 w 68"/>
                <a:gd name="T13" fmla="*/ 2147483647 h 110"/>
                <a:gd name="T14" fmla="*/ 2147483647 w 68"/>
                <a:gd name="T15" fmla="*/ 2147483647 h 110"/>
                <a:gd name="T16" fmla="*/ 0 w 68"/>
                <a:gd name="T17" fmla="*/ 2147483647 h 110"/>
                <a:gd name="T18" fmla="*/ 2147483647 w 68"/>
                <a:gd name="T19" fmla="*/ 2147483647 h 110"/>
                <a:gd name="T20" fmla="*/ 2147483647 w 68"/>
                <a:gd name="T21" fmla="*/ 2147483647 h 110"/>
                <a:gd name="T22" fmla="*/ 2147483647 w 68"/>
                <a:gd name="T23" fmla="*/ 2147483647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110">
                  <a:moveTo>
                    <a:pt x="30" y="93"/>
                  </a:moveTo>
                  <a:cubicBezTo>
                    <a:pt x="31" y="88"/>
                    <a:pt x="32" y="86"/>
                    <a:pt x="32" y="82"/>
                  </a:cubicBezTo>
                  <a:cubicBezTo>
                    <a:pt x="36" y="58"/>
                    <a:pt x="43" y="43"/>
                    <a:pt x="52" y="26"/>
                  </a:cubicBezTo>
                  <a:cubicBezTo>
                    <a:pt x="56" y="18"/>
                    <a:pt x="60" y="8"/>
                    <a:pt x="63" y="0"/>
                  </a:cubicBezTo>
                  <a:cubicBezTo>
                    <a:pt x="68" y="8"/>
                    <a:pt x="63" y="34"/>
                    <a:pt x="61" y="43"/>
                  </a:cubicBezTo>
                  <a:cubicBezTo>
                    <a:pt x="57" y="65"/>
                    <a:pt x="46" y="77"/>
                    <a:pt x="38" y="91"/>
                  </a:cubicBezTo>
                  <a:cubicBezTo>
                    <a:pt x="35" y="96"/>
                    <a:pt x="26" y="110"/>
                    <a:pt x="23" y="110"/>
                  </a:cubicBezTo>
                  <a:cubicBezTo>
                    <a:pt x="18" y="100"/>
                    <a:pt x="14" y="83"/>
                    <a:pt x="8" y="71"/>
                  </a:cubicBezTo>
                  <a:cubicBezTo>
                    <a:pt x="2" y="59"/>
                    <a:pt x="3" y="42"/>
                    <a:pt x="0" y="28"/>
                  </a:cubicBezTo>
                  <a:cubicBezTo>
                    <a:pt x="0" y="27"/>
                    <a:pt x="1" y="25"/>
                    <a:pt x="1" y="23"/>
                  </a:cubicBezTo>
                  <a:cubicBezTo>
                    <a:pt x="11" y="36"/>
                    <a:pt x="22" y="54"/>
                    <a:pt x="26" y="77"/>
                  </a:cubicBezTo>
                  <a:cubicBezTo>
                    <a:pt x="27" y="83"/>
                    <a:pt x="28" y="86"/>
                    <a:pt x="30" y="93"/>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49" name="Freeform 77"/>
            <p:cNvSpPr>
              <a:spLocks noEditPoints="1"/>
            </p:cNvSpPr>
            <p:nvPr userDrawn="1"/>
          </p:nvSpPr>
          <p:spPr bwMode="auto">
            <a:xfrm>
              <a:off x="1671" y="623"/>
              <a:ext cx="2302" cy="2768"/>
            </a:xfrm>
            <a:custGeom>
              <a:avLst/>
              <a:gdLst>
                <a:gd name="T0" fmla="*/ 2147483647 w 384"/>
                <a:gd name="T1" fmla="*/ 2147483647 h 462"/>
                <a:gd name="T2" fmla="*/ 2147483647 w 384"/>
                <a:gd name="T3" fmla="*/ 2147483647 h 462"/>
                <a:gd name="T4" fmla="*/ 2147483647 w 384"/>
                <a:gd name="T5" fmla="*/ 2147483647 h 462"/>
                <a:gd name="T6" fmla="*/ 2147483647 w 384"/>
                <a:gd name="T7" fmla="*/ 2147483647 h 462"/>
                <a:gd name="T8" fmla="*/ 2147483647 w 384"/>
                <a:gd name="T9" fmla="*/ 2147483647 h 462"/>
                <a:gd name="T10" fmla="*/ 2147483647 w 384"/>
                <a:gd name="T11" fmla="*/ 2147483647 h 462"/>
                <a:gd name="T12" fmla="*/ 2147483647 w 384"/>
                <a:gd name="T13" fmla="*/ 2147483647 h 462"/>
                <a:gd name="T14" fmla="*/ 2147483647 w 384"/>
                <a:gd name="T15" fmla="*/ 2147483647 h 462"/>
                <a:gd name="T16" fmla="*/ 2147483647 w 384"/>
                <a:gd name="T17" fmla="*/ 2147483647 h 462"/>
                <a:gd name="T18" fmla="*/ 2147483647 w 384"/>
                <a:gd name="T19" fmla="*/ 2147483647 h 462"/>
                <a:gd name="T20" fmla="*/ 2147483647 w 384"/>
                <a:gd name="T21" fmla="*/ 2147483647 h 462"/>
                <a:gd name="T22" fmla="*/ 2147483647 w 384"/>
                <a:gd name="T23" fmla="*/ 2147483647 h 462"/>
                <a:gd name="T24" fmla="*/ 2147483647 w 384"/>
                <a:gd name="T25" fmla="*/ 2147483647 h 462"/>
                <a:gd name="T26" fmla="*/ 2147483647 w 384"/>
                <a:gd name="T27" fmla="*/ 2147483647 h 462"/>
                <a:gd name="T28" fmla="*/ 2147483647 w 384"/>
                <a:gd name="T29" fmla="*/ 2147483647 h 462"/>
                <a:gd name="T30" fmla="*/ 2147483647 w 384"/>
                <a:gd name="T31" fmla="*/ 2147483647 h 462"/>
                <a:gd name="T32" fmla="*/ 2147483647 w 384"/>
                <a:gd name="T33" fmla="*/ 2147483647 h 462"/>
                <a:gd name="T34" fmla="*/ 2147483647 w 384"/>
                <a:gd name="T35" fmla="*/ 2147483647 h 462"/>
                <a:gd name="T36" fmla="*/ 2147483647 w 384"/>
                <a:gd name="T37" fmla="*/ 2147483647 h 462"/>
                <a:gd name="T38" fmla="*/ 2147483647 w 384"/>
                <a:gd name="T39" fmla="*/ 2147483647 h 462"/>
                <a:gd name="T40" fmla="*/ 2147483647 w 384"/>
                <a:gd name="T41" fmla="*/ 2147483647 h 462"/>
                <a:gd name="T42" fmla="*/ 2147483647 w 384"/>
                <a:gd name="T43" fmla="*/ 2147483647 h 462"/>
                <a:gd name="T44" fmla="*/ 2147483647 w 384"/>
                <a:gd name="T45" fmla="*/ 2147483647 h 462"/>
                <a:gd name="T46" fmla="*/ 2147483647 w 384"/>
                <a:gd name="T47" fmla="*/ 2147483647 h 462"/>
                <a:gd name="T48" fmla="*/ 2147483647 w 384"/>
                <a:gd name="T49" fmla="*/ 2147483647 h 462"/>
                <a:gd name="T50" fmla="*/ 2147483647 w 384"/>
                <a:gd name="T51" fmla="*/ 2147483647 h 462"/>
                <a:gd name="T52" fmla="*/ 2147483647 w 384"/>
                <a:gd name="T53" fmla="*/ 2147483647 h 462"/>
                <a:gd name="T54" fmla="*/ 2147483647 w 384"/>
                <a:gd name="T55" fmla="*/ 2147483647 h 462"/>
                <a:gd name="T56" fmla="*/ 2147483647 w 384"/>
                <a:gd name="T57" fmla="*/ 2147483647 h 462"/>
                <a:gd name="T58" fmla="*/ 2147483647 w 384"/>
                <a:gd name="T59" fmla="*/ 2147483647 h 462"/>
                <a:gd name="T60" fmla="*/ 2147483647 w 384"/>
                <a:gd name="T61" fmla="*/ 2147483647 h 462"/>
                <a:gd name="T62" fmla="*/ 2147483647 w 384"/>
                <a:gd name="T63" fmla="*/ 2147483647 h 462"/>
                <a:gd name="T64" fmla="*/ 2147483647 w 384"/>
                <a:gd name="T65" fmla="*/ 2147483647 h 462"/>
                <a:gd name="T66" fmla="*/ 2147483647 w 384"/>
                <a:gd name="T67" fmla="*/ 2147483647 h 462"/>
                <a:gd name="T68" fmla="*/ 2147483647 w 384"/>
                <a:gd name="T69" fmla="*/ 2147483647 h 462"/>
                <a:gd name="T70" fmla="*/ 2147483647 w 384"/>
                <a:gd name="T71" fmla="*/ 2147483647 h 462"/>
                <a:gd name="T72" fmla="*/ 2147483647 w 384"/>
                <a:gd name="T73" fmla="*/ 2147483647 h 462"/>
                <a:gd name="T74" fmla="*/ 2147483647 w 384"/>
                <a:gd name="T75" fmla="*/ 2147483647 h 462"/>
                <a:gd name="T76" fmla="*/ 2147483647 w 384"/>
                <a:gd name="T77" fmla="*/ 2147483647 h 462"/>
                <a:gd name="T78" fmla="*/ 2147483647 w 384"/>
                <a:gd name="T79" fmla="*/ 2147483647 h 462"/>
                <a:gd name="T80" fmla="*/ 2147483647 w 384"/>
                <a:gd name="T81" fmla="*/ 2147483647 h 462"/>
                <a:gd name="T82" fmla="*/ 2147483647 w 384"/>
                <a:gd name="T83" fmla="*/ 2147483647 h 462"/>
                <a:gd name="T84" fmla="*/ 2147483647 w 384"/>
                <a:gd name="T85" fmla="*/ 2147483647 h 462"/>
                <a:gd name="T86" fmla="*/ 2147483647 w 384"/>
                <a:gd name="T87" fmla="*/ 2147483647 h 462"/>
                <a:gd name="T88" fmla="*/ 2147483647 w 384"/>
                <a:gd name="T89" fmla="*/ 2147483647 h 462"/>
                <a:gd name="T90" fmla="*/ 2147483647 w 384"/>
                <a:gd name="T91" fmla="*/ 2147483647 h 462"/>
                <a:gd name="T92" fmla="*/ 2147483647 w 384"/>
                <a:gd name="T93" fmla="*/ 2147483647 h 462"/>
                <a:gd name="T94" fmla="*/ 2147483647 w 384"/>
                <a:gd name="T95" fmla="*/ 2147483647 h 462"/>
                <a:gd name="T96" fmla="*/ 2147483647 w 384"/>
                <a:gd name="T97" fmla="*/ 2147483647 h 462"/>
                <a:gd name="T98" fmla="*/ 2147483647 w 384"/>
                <a:gd name="T99" fmla="*/ 2147483647 h 462"/>
                <a:gd name="T100" fmla="*/ 2147483647 w 384"/>
                <a:gd name="T101" fmla="*/ 2147483647 h 462"/>
                <a:gd name="T102" fmla="*/ 2147483647 w 384"/>
                <a:gd name="T103" fmla="*/ 2147483647 h 462"/>
                <a:gd name="T104" fmla="*/ 2147483647 w 384"/>
                <a:gd name="T105" fmla="*/ 2147483647 h 462"/>
                <a:gd name="T106" fmla="*/ 2147483647 w 384"/>
                <a:gd name="T107" fmla="*/ 2147483647 h 462"/>
                <a:gd name="T108" fmla="*/ 2147483647 w 384"/>
                <a:gd name="T109" fmla="*/ 2147483647 h 462"/>
                <a:gd name="T110" fmla="*/ 2147483647 w 384"/>
                <a:gd name="T111" fmla="*/ 2147483647 h 4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4" h="462">
                  <a:moveTo>
                    <a:pt x="115" y="290"/>
                  </a:moveTo>
                  <a:cubicBezTo>
                    <a:pt x="81" y="285"/>
                    <a:pt x="0" y="257"/>
                    <a:pt x="57" y="217"/>
                  </a:cubicBezTo>
                  <a:cubicBezTo>
                    <a:pt x="58" y="217"/>
                    <a:pt x="59" y="216"/>
                    <a:pt x="60" y="215"/>
                  </a:cubicBezTo>
                  <a:cubicBezTo>
                    <a:pt x="60" y="215"/>
                    <a:pt x="61" y="214"/>
                    <a:pt x="62" y="213"/>
                  </a:cubicBezTo>
                  <a:cubicBezTo>
                    <a:pt x="65" y="212"/>
                    <a:pt x="69" y="209"/>
                    <a:pt x="72" y="208"/>
                  </a:cubicBezTo>
                  <a:cubicBezTo>
                    <a:pt x="75" y="206"/>
                    <a:pt x="79" y="204"/>
                    <a:pt x="83" y="202"/>
                  </a:cubicBezTo>
                  <a:cubicBezTo>
                    <a:pt x="86" y="201"/>
                    <a:pt x="88" y="199"/>
                    <a:pt x="91" y="198"/>
                  </a:cubicBezTo>
                  <a:cubicBezTo>
                    <a:pt x="93" y="197"/>
                    <a:pt x="96" y="196"/>
                    <a:pt x="98" y="195"/>
                  </a:cubicBezTo>
                  <a:cubicBezTo>
                    <a:pt x="98" y="195"/>
                    <a:pt x="98" y="195"/>
                    <a:pt x="98" y="195"/>
                  </a:cubicBezTo>
                  <a:cubicBezTo>
                    <a:pt x="83" y="171"/>
                    <a:pt x="84" y="149"/>
                    <a:pt x="117" y="149"/>
                  </a:cubicBezTo>
                  <a:cubicBezTo>
                    <a:pt x="119" y="149"/>
                    <a:pt x="120" y="149"/>
                    <a:pt x="122" y="150"/>
                  </a:cubicBezTo>
                  <a:cubicBezTo>
                    <a:pt x="122" y="148"/>
                    <a:pt x="122" y="146"/>
                    <a:pt x="122" y="144"/>
                  </a:cubicBezTo>
                  <a:cubicBezTo>
                    <a:pt x="118" y="143"/>
                    <a:pt x="115" y="138"/>
                    <a:pt x="115" y="133"/>
                  </a:cubicBezTo>
                  <a:cubicBezTo>
                    <a:pt x="115" y="130"/>
                    <a:pt x="116" y="127"/>
                    <a:pt x="119" y="125"/>
                  </a:cubicBezTo>
                  <a:cubicBezTo>
                    <a:pt x="120" y="111"/>
                    <a:pt x="121" y="99"/>
                    <a:pt x="131" y="89"/>
                  </a:cubicBezTo>
                  <a:cubicBezTo>
                    <a:pt x="141" y="79"/>
                    <a:pt x="159" y="82"/>
                    <a:pt x="168" y="89"/>
                  </a:cubicBezTo>
                  <a:cubicBezTo>
                    <a:pt x="181" y="63"/>
                    <a:pt x="195" y="37"/>
                    <a:pt x="218" y="19"/>
                  </a:cubicBezTo>
                  <a:cubicBezTo>
                    <a:pt x="217" y="18"/>
                    <a:pt x="217" y="16"/>
                    <a:pt x="217" y="15"/>
                  </a:cubicBezTo>
                  <a:cubicBezTo>
                    <a:pt x="217" y="7"/>
                    <a:pt x="223" y="0"/>
                    <a:pt x="232" y="0"/>
                  </a:cubicBezTo>
                  <a:cubicBezTo>
                    <a:pt x="236" y="0"/>
                    <a:pt x="240" y="2"/>
                    <a:pt x="242" y="4"/>
                  </a:cubicBezTo>
                  <a:cubicBezTo>
                    <a:pt x="303" y="5"/>
                    <a:pt x="286" y="115"/>
                    <a:pt x="281" y="151"/>
                  </a:cubicBezTo>
                  <a:cubicBezTo>
                    <a:pt x="281" y="155"/>
                    <a:pt x="280" y="160"/>
                    <a:pt x="279" y="164"/>
                  </a:cubicBezTo>
                  <a:cubicBezTo>
                    <a:pt x="279" y="166"/>
                    <a:pt x="279" y="167"/>
                    <a:pt x="279" y="168"/>
                  </a:cubicBezTo>
                  <a:cubicBezTo>
                    <a:pt x="279" y="168"/>
                    <a:pt x="280" y="168"/>
                    <a:pt x="281" y="169"/>
                  </a:cubicBezTo>
                  <a:cubicBezTo>
                    <a:pt x="341" y="174"/>
                    <a:pt x="384" y="210"/>
                    <a:pt x="302" y="250"/>
                  </a:cubicBezTo>
                  <a:cubicBezTo>
                    <a:pt x="299" y="251"/>
                    <a:pt x="296" y="253"/>
                    <a:pt x="294" y="254"/>
                  </a:cubicBezTo>
                  <a:cubicBezTo>
                    <a:pt x="294" y="254"/>
                    <a:pt x="293" y="254"/>
                    <a:pt x="293" y="254"/>
                  </a:cubicBezTo>
                  <a:cubicBezTo>
                    <a:pt x="291" y="255"/>
                    <a:pt x="288" y="256"/>
                    <a:pt x="285" y="257"/>
                  </a:cubicBezTo>
                  <a:cubicBezTo>
                    <a:pt x="289" y="263"/>
                    <a:pt x="292" y="269"/>
                    <a:pt x="295" y="276"/>
                  </a:cubicBezTo>
                  <a:cubicBezTo>
                    <a:pt x="295" y="276"/>
                    <a:pt x="295" y="276"/>
                    <a:pt x="295" y="276"/>
                  </a:cubicBezTo>
                  <a:cubicBezTo>
                    <a:pt x="301" y="277"/>
                    <a:pt x="305" y="282"/>
                    <a:pt x="305" y="288"/>
                  </a:cubicBezTo>
                  <a:cubicBezTo>
                    <a:pt x="305" y="293"/>
                    <a:pt x="302" y="297"/>
                    <a:pt x="297" y="299"/>
                  </a:cubicBezTo>
                  <a:cubicBezTo>
                    <a:pt x="288" y="305"/>
                    <a:pt x="277" y="307"/>
                    <a:pt x="267" y="306"/>
                  </a:cubicBezTo>
                  <a:cubicBezTo>
                    <a:pt x="267" y="308"/>
                    <a:pt x="267" y="310"/>
                    <a:pt x="267" y="312"/>
                  </a:cubicBezTo>
                  <a:cubicBezTo>
                    <a:pt x="267" y="318"/>
                    <a:pt x="267" y="323"/>
                    <a:pt x="267" y="330"/>
                  </a:cubicBezTo>
                  <a:cubicBezTo>
                    <a:pt x="267" y="332"/>
                    <a:pt x="266" y="333"/>
                    <a:pt x="266" y="335"/>
                  </a:cubicBezTo>
                  <a:cubicBezTo>
                    <a:pt x="262" y="367"/>
                    <a:pt x="243" y="380"/>
                    <a:pt x="218" y="363"/>
                  </a:cubicBezTo>
                  <a:cubicBezTo>
                    <a:pt x="217" y="362"/>
                    <a:pt x="216" y="362"/>
                    <a:pt x="215" y="361"/>
                  </a:cubicBezTo>
                  <a:cubicBezTo>
                    <a:pt x="215" y="361"/>
                    <a:pt x="214" y="360"/>
                    <a:pt x="213" y="359"/>
                  </a:cubicBezTo>
                  <a:cubicBezTo>
                    <a:pt x="213" y="359"/>
                    <a:pt x="213" y="359"/>
                    <a:pt x="213" y="359"/>
                  </a:cubicBezTo>
                  <a:cubicBezTo>
                    <a:pt x="213" y="359"/>
                    <a:pt x="213" y="359"/>
                    <a:pt x="213" y="359"/>
                  </a:cubicBezTo>
                  <a:cubicBezTo>
                    <a:pt x="212" y="359"/>
                    <a:pt x="212" y="358"/>
                    <a:pt x="212" y="358"/>
                  </a:cubicBezTo>
                  <a:cubicBezTo>
                    <a:pt x="212" y="358"/>
                    <a:pt x="211" y="358"/>
                    <a:pt x="211" y="359"/>
                  </a:cubicBezTo>
                  <a:cubicBezTo>
                    <a:pt x="209" y="362"/>
                    <a:pt x="207" y="366"/>
                    <a:pt x="204" y="369"/>
                  </a:cubicBezTo>
                  <a:cubicBezTo>
                    <a:pt x="204" y="370"/>
                    <a:pt x="203" y="371"/>
                    <a:pt x="202" y="372"/>
                  </a:cubicBezTo>
                  <a:cubicBezTo>
                    <a:pt x="202" y="372"/>
                    <a:pt x="202" y="372"/>
                    <a:pt x="202" y="372"/>
                  </a:cubicBezTo>
                  <a:cubicBezTo>
                    <a:pt x="202" y="372"/>
                    <a:pt x="201" y="373"/>
                    <a:pt x="201" y="373"/>
                  </a:cubicBezTo>
                  <a:cubicBezTo>
                    <a:pt x="201" y="374"/>
                    <a:pt x="200" y="374"/>
                    <a:pt x="200" y="374"/>
                  </a:cubicBezTo>
                  <a:cubicBezTo>
                    <a:pt x="200" y="375"/>
                    <a:pt x="200" y="375"/>
                    <a:pt x="199" y="375"/>
                  </a:cubicBezTo>
                  <a:cubicBezTo>
                    <a:pt x="199" y="376"/>
                    <a:pt x="199" y="376"/>
                    <a:pt x="198" y="377"/>
                  </a:cubicBezTo>
                  <a:cubicBezTo>
                    <a:pt x="198" y="377"/>
                    <a:pt x="198" y="377"/>
                    <a:pt x="198" y="377"/>
                  </a:cubicBezTo>
                  <a:cubicBezTo>
                    <a:pt x="127" y="462"/>
                    <a:pt x="112" y="340"/>
                    <a:pt x="115" y="290"/>
                  </a:cubicBezTo>
                  <a:close/>
                  <a:moveTo>
                    <a:pt x="259" y="304"/>
                  </a:moveTo>
                  <a:cubicBezTo>
                    <a:pt x="259" y="305"/>
                    <a:pt x="259" y="307"/>
                    <a:pt x="259" y="308"/>
                  </a:cubicBezTo>
                  <a:cubicBezTo>
                    <a:pt x="259" y="314"/>
                    <a:pt x="259" y="320"/>
                    <a:pt x="259" y="325"/>
                  </a:cubicBezTo>
                  <a:cubicBezTo>
                    <a:pt x="259" y="328"/>
                    <a:pt x="258" y="331"/>
                    <a:pt x="258" y="334"/>
                  </a:cubicBezTo>
                  <a:cubicBezTo>
                    <a:pt x="254" y="359"/>
                    <a:pt x="244" y="372"/>
                    <a:pt x="220" y="355"/>
                  </a:cubicBezTo>
                  <a:cubicBezTo>
                    <a:pt x="219" y="354"/>
                    <a:pt x="218" y="353"/>
                    <a:pt x="218" y="352"/>
                  </a:cubicBezTo>
                  <a:cubicBezTo>
                    <a:pt x="217" y="352"/>
                    <a:pt x="217" y="351"/>
                    <a:pt x="216" y="351"/>
                  </a:cubicBezTo>
                  <a:cubicBezTo>
                    <a:pt x="216" y="351"/>
                    <a:pt x="216" y="351"/>
                    <a:pt x="216" y="351"/>
                  </a:cubicBezTo>
                  <a:cubicBezTo>
                    <a:pt x="222" y="341"/>
                    <a:pt x="227" y="331"/>
                    <a:pt x="232" y="321"/>
                  </a:cubicBezTo>
                  <a:cubicBezTo>
                    <a:pt x="236" y="314"/>
                    <a:pt x="239" y="306"/>
                    <a:pt x="242" y="298"/>
                  </a:cubicBezTo>
                  <a:cubicBezTo>
                    <a:pt x="248" y="300"/>
                    <a:pt x="253" y="302"/>
                    <a:pt x="259" y="304"/>
                  </a:cubicBezTo>
                  <a:close/>
                  <a:moveTo>
                    <a:pt x="287" y="279"/>
                  </a:moveTo>
                  <a:cubicBezTo>
                    <a:pt x="284" y="281"/>
                    <a:pt x="283" y="284"/>
                    <a:pt x="283" y="288"/>
                  </a:cubicBezTo>
                  <a:cubicBezTo>
                    <a:pt x="283" y="290"/>
                    <a:pt x="283" y="291"/>
                    <a:pt x="284" y="293"/>
                  </a:cubicBezTo>
                  <a:cubicBezTo>
                    <a:pt x="284" y="293"/>
                    <a:pt x="284" y="293"/>
                    <a:pt x="284" y="293"/>
                  </a:cubicBezTo>
                  <a:cubicBezTo>
                    <a:pt x="278" y="296"/>
                    <a:pt x="272" y="296"/>
                    <a:pt x="266" y="295"/>
                  </a:cubicBezTo>
                  <a:cubicBezTo>
                    <a:pt x="265" y="289"/>
                    <a:pt x="264" y="283"/>
                    <a:pt x="264" y="277"/>
                  </a:cubicBezTo>
                  <a:cubicBezTo>
                    <a:pt x="263" y="273"/>
                    <a:pt x="262" y="269"/>
                    <a:pt x="261" y="265"/>
                  </a:cubicBezTo>
                  <a:cubicBezTo>
                    <a:pt x="263" y="265"/>
                    <a:pt x="265" y="264"/>
                    <a:pt x="267" y="264"/>
                  </a:cubicBezTo>
                  <a:cubicBezTo>
                    <a:pt x="270" y="262"/>
                    <a:pt x="273" y="261"/>
                    <a:pt x="277" y="260"/>
                  </a:cubicBezTo>
                  <a:cubicBezTo>
                    <a:pt x="280" y="262"/>
                    <a:pt x="286" y="275"/>
                    <a:pt x="287" y="278"/>
                  </a:cubicBezTo>
                  <a:cubicBezTo>
                    <a:pt x="287" y="278"/>
                    <a:pt x="287" y="278"/>
                    <a:pt x="287" y="279"/>
                  </a:cubicBezTo>
                  <a:close/>
                  <a:moveTo>
                    <a:pt x="135" y="290"/>
                  </a:moveTo>
                  <a:cubicBezTo>
                    <a:pt x="137" y="291"/>
                    <a:pt x="140" y="292"/>
                    <a:pt x="142" y="292"/>
                  </a:cubicBezTo>
                  <a:cubicBezTo>
                    <a:pt x="147" y="292"/>
                    <a:pt x="152" y="288"/>
                    <a:pt x="153" y="283"/>
                  </a:cubicBezTo>
                  <a:cubicBezTo>
                    <a:pt x="155" y="283"/>
                    <a:pt x="157" y="283"/>
                    <a:pt x="160" y="283"/>
                  </a:cubicBezTo>
                  <a:cubicBezTo>
                    <a:pt x="161" y="285"/>
                    <a:pt x="162" y="287"/>
                    <a:pt x="163" y="290"/>
                  </a:cubicBezTo>
                  <a:cubicBezTo>
                    <a:pt x="164" y="291"/>
                    <a:pt x="165" y="293"/>
                    <a:pt x="166" y="294"/>
                  </a:cubicBezTo>
                  <a:cubicBezTo>
                    <a:pt x="166" y="296"/>
                    <a:pt x="167" y="297"/>
                    <a:pt x="168" y="298"/>
                  </a:cubicBezTo>
                  <a:cubicBezTo>
                    <a:pt x="170" y="303"/>
                    <a:pt x="172" y="307"/>
                    <a:pt x="175" y="311"/>
                  </a:cubicBezTo>
                  <a:cubicBezTo>
                    <a:pt x="175" y="312"/>
                    <a:pt x="175" y="312"/>
                    <a:pt x="175" y="312"/>
                  </a:cubicBezTo>
                  <a:cubicBezTo>
                    <a:pt x="176" y="313"/>
                    <a:pt x="176" y="313"/>
                    <a:pt x="176" y="314"/>
                  </a:cubicBezTo>
                  <a:cubicBezTo>
                    <a:pt x="177" y="315"/>
                    <a:pt x="179" y="317"/>
                    <a:pt x="180" y="319"/>
                  </a:cubicBezTo>
                  <a:cubicBezTo>
                    <a:pt x="180" y="320"/>
                    <a:pt x="181" y="320"/>
                    <a:pt x="181" y="321"/>
                  </a:cubicBezTo>
                  <a:cubicBezTo>
                    <a:pt x="182" y="323"/>
                    <a:pt x="183" y="324"/>
                    <a:pt x="184" y="326"/>
                  </a:cubicBezTo>
                  <a:cubicBezTo>
                    <a:pt x="184" y="326"/>
                    <a:pt x="184" y="326"/>
                    <a:pt x="184" y="326"/>
                  </a:cubicBezTo>
                  <a:cubicBezTo>
                    <a:pt x="185" y="327"/>
                    <a:pt x="186" y="328"/>
                    <a:pt x="186" y="329"/>
                  </a:cubicBezTo>
                  <a:cubicBezTo>
                    <a:pt x="187" y="330"/>
                    <a:pt x="188" y="331"/>
                    <a:pt x="189" y="332"/>
                  </a:cubicBezTo>
                  <a:cubicBezTo>
                    <a:pt x="190" y="333"/>
                    <a:pt x="190" y="334"/>
                    <a:pt x="191" y="335"/>
                  </a:cubicBezTo>
                  <a:cubicBezTo>
                    <a:pt x="192" y="336"/>
                    <a:pt x="192" y="337"/>
                    <a:pt x="193" y="338"/>
                  </a:cubicBezTo>
                  <a:cubicBezTo>
                    <a:pt x="196" y="341"/>
                    <a:pt x="199" y="345"/>
                    <a:pt x="202" y="349"/>
                  </a:cubicBezTo>
                  <a:cubicBezTo>
                    <a:pt x="203" y="350"/>
                    <a:pt x="204" y="351"/>
                    <a:pt x="206" y="352"/>
                  </a:cubicBezTo>
                  <a:cubicBezTo>
                    <a:pt x="205" y="353"/>
                    <a:pt x="205" y="354"/>
                    <a:pt x="204" y="355"/>
                  </a:cubicBezTo>
                  <a:cubicBezTo>
                    <a:pt x="202" y="357"/>
                    <a:pt x="201" y="360"/>
                    <a:pt x="199" y="362"/>
                  </a:cubicBezTo>
                  <a:cubicBezTo>
                    <a:pt x="199" y="362"/>
                    <a:pt x="198" y="364"/>
                    <a:pt x="198" y="364"/>
                  </a:cubicBezTo>
                  <a:cubicBezTo>
                    <a:pt x="132" y="450"/>
                    <a:pt x="120" y="339"/>
                    <a:pt x="124" y="290"/>
                  </a:cubicBezTo>
                  <a:cubicBezTo>
                    <a:pt x="128" y="290"/>
                    <a:pt x="132" y="290"/>
                    <a:pt x="135" y="290"/>
                  </a:cubicBezTo>
                  <a:close/>
                  <a:moveTo>
                    <a:pt x="151" y="275"/>
                  </a:moveTo>
                  <a:cubicBezTo>
                    <a:pt x="149" y="272"/>
                    <a:pt x="146" y="269"/>
                    <a:pt x="142" y="269"/>
                  </a:cubicBezTo>
                  <a:cubicBezTo>
                    <a:pt x="138" y="269"/>
                    <a:pt x="134" y="272"/>
                    <a:pt x="132" y="275"/>
                  </a:cubicBezTo>
                  <a:cubicBezTo>
                    <a:pt x="130" y="275"/>
                    <a:pt x="127" y="275"/>
                    <a:pt x="125" y="275"/>
                  </a:cubicBezTo>
                  <a:cubicBezTo>
                    <a:pt x="126" y="269"/>
                    <a:pt x="126" y="264"/>
                    <a:pt x="127" y="259"/>
                  </a:cubicBezTo>
                  <a:cubicBezTo>
                    <a:pt x="127" y="254"/>
                    <a:pt x="128" y="250"/>
                    <a:pt x="129" y="246"/>
                  </a:cubicBezTo>
                  <a:cubicBezTo>
                    <a:pt x="129" y="241"/>
                    <a:pt x="130" y="237"/>
                    <a:pt x="131" y="233"/>
                  </a:cubicBezTo>
                  <a:cubicBezTo>
                    <a:pt x="133" y="234"/>
                    <a:pt x="135" y="236"/>
                    <a:pt x="137" y="238"/>
                  </a:cubicBezTo>
                  <a:cubicBezTo>
                    <a:pt x="138" y="239"/>
                    <a:pt x="139" y="240"/>
                    <a:pt x="140" y="241"/>
                  </a:cubicBezTo>
                  <a:cubicBezTo>
                    <a:pt x="140" y="241"/>
                    <a:pt x="142" y="243"/>
                    <a:pt x="143" y="243"/>
                  </a:cubicBezTo>
                  <a:cubicBezTo>
                    <a:pt x="147" y="254"/>
                    <a:pt x="151" y="264"/>
                    <a:pt x="156" y="275"/>
                  </a:cubicBezTo>
                  <a:cubicBezTo>
                    <a:pt x="156" y="275"/>
                    <a:pt x="155" y="275"/>
                    <a:pt x="155" y="275"/>
                  </a:cubicBezTo>
                  <a:cubicBezTo>
                    <a:pt x="154" y="275"/>
                    <a:pt x="153" y="275"/>
                    <a:pt x="151" y="275"/>
                  </a:cubicBezTo>
                  <a:close/>
                  <a:moveTo>
                    <a:pt x="132" y="123"/>
                  </a:moveTo>
                  <a:cubicBezTo>
                    <a:pt x="135" y="125"/>
                    <a:pt x="138" y="129"/>
                    <a:pt x="138" y="133"/>
                  </a:cubicBezTo>
                  <a:cubicBezTo>
                    <a:pt x="138" y="138"/>
                    <a:pt x="134" y="143"/>
                    <a:pt x="130" y="144"/>
                  </a:cubicBezTo>
                  <a:cubicBezTo>
                    <a:pt x="130" y="146"/>
                    <a:pt x="130" y="147"/>
                    <a:pt x="130" y="149"/>
                  </a:cubicBezTo>
                  <a:cubicBezTo>
                    <a:pt x="130" y="149"/>
                    <a:pt x="130" y="150"/>
                    <a:pt x="130" y="151"/>
                  </a:cubicBezTo>
                  <a:cubicBezTo>
                    <a:pt x="132" y="151"/>
                    <a:pt x="134" y="152"/>
                    <a:pt x="136" y="152"/>
                  </a:cubicBezTo>
                  <a:cubicBezTo>
                    <a:pt x="138" y="153"/>
                    <a:pt x="140" y="154"/>
                    <a:pt x="142" y="154"/>
                  </a:cubicBezTo>
                  <a:cubicBezTo>
                    <a:pt x="142" y="154"/>
                    <a:pt x="142" y="154"/>
                    <a:pt x="142" y="154"/>
                  </a:cubicBezTo>
                  <a:cubicBezTo>
                    <a:pt x="145" y="147"/>
                    <a:pt x="163" y="96"/>
                    <a:pt x="165" y="96"/>
                  </a:cubicBezTo>
                  <a:cubicBezTo>
                    <a:pt x="165" y="96"/>
                    <a:pt x="165" y="96"/>
                    <a:pt x="165" y="96"/>
                  </a:cubicBezTo>
                  <a:cubicBezTo>
                    <a:pt x="142" y="82"/>
                    <a:pt x="130" y="105"/>
                    <a:pt x="132" y="123"/>
                  </a:cubicBezTo>
                  <a:close/>
                  <a:moveTo>
                    <a:pt x="222" y="26"/>
                  </a:moveTo>
                  <a:cubicBezTo>
                    <a:pt x="225" y="28"/>
                    <a:pt x="228" y="30"/>
                    <a:pt x="232" y="30"/>
                  </a:cubicBezTo>
                  <a:cubicBezTo>
                    <a:pt x="239" y="30"/>
                    <a:pt x="245" y="24"/>
                    <a:pt x="246" y="17"/>
                  </a:cubicBezTo>
                  <a:cubicBezTo>
                    <a:pt x="248" y="17"/>
                    <a:pt x="249" y="17"/>
                    <a:pt x="250" y="17"/>
                  </a:cubicBezTo>
                  <a:cubicBezTo>
                    <a:pt x="264" y="21"/>
                    <a:pt x="270" y="44"/>
                    <a:pt x="273" y="56"/>
                  </a:cubicBezTo>
                  <a:cubicBezTo>
                    <a:pt x="276" y="72"/>
                    <a:pt x="276" y="88"/>
                    <a:pt x="276" y="105"/>
                  </a:cubicBezTo>
                  <a:cubicBezTo>
                    <a:pt x="276" y="126"/>
                    <a:pt x="274" y="147"/>
                    <a:pt x="271" y="168"/>
                  </a:cubicBezTo>
                  <a:cubicBezTo>
                    <a:pt x="256" y="167"/>
                    <a:pt x="242" y="167"/>
                    <a:pt x="227" y="168"/>
                  </a:cubicBezTo>
                  <a:cubicBezTo>
                    <a:pt x="226" y="165"/>
                    <a:pt x="225" y="163"/>
                    <a:pt x="224" y="161"/>
                  </a:cubicBezTo>
                  <a:cubicBezTo>
                    <a:pt x="211" y="137"/>
                    <a:pt x="196" y="112"/>
                    <a:pt x="175" y="94"/>
                  </a:cubicBezTo>
                  <a:cubicBezTo>
                    <a:pt x="175" y="94"/>
                    <a:pt x="175" y="94"/>
                    <a:pt x="175" y="94"/>
                  </a:cubicBezTo>
                  <a:cubicBezTo>
                    <a:pt x="178" y="89"/>
                    <a:pt x="180" y="84"/>
                    <a:pt x="182" y="80"/>
                  </a:cubicBezTo>
                  <a:cubicBezTo>
                    <a:pt x="182" y="80"/>
                    <a:pt x="182" y="80"/>
                    <a:pt x="182" y="80"/>
                  </a:cubicBezTo>
                  <a:cubicBezTo>
                    <a:pt x="193" y="61"/>
                    <a:pt x="205" y="41"/>
                    <a:pt x="221" y="27"/>
                  </a:cubicBezTo>
                  <a:cubicBezTo>
                    <a:pt x="222" y="27"/>
                    <a:pt x="222" y="26"/>
                    <a:pt x="222" y="26"/>
                  </a:cubicBezTo>
                  <a:close/>
                  <a:moveTo>
                    <a:pt x="210" y="345"/>
                  </a:moveTo>
                  <a:cubicBezTo>
                    <a:pt x="209" y="344"/>
                    <a:pt x="208" y="343"/>
                    <a:pt x="207" y="342"/>
                  </a:cubicBezTo>
                  <a:cubicBezTo>
                    <a:pt x="207" y="342"/>
                    <a:pt x="207" y="342"/>
                    <a:pt x="207" y="342"/>
                  </a:cubicBezTo>
                  <a:cubicBezTo>
                    <a:pt x="207" y="341"/>
                    <a:pt x="206" y="341"/>
                    <a:pt x="205" y="340"/>
                  </a:cubicBezTo>
                  <a:cubicBezTo>
                    <a:pt x="205" y="340"/>
                    <a:pt x="205" y="340"/>
                    <a:pt x="205" y="340"/>
                  </a:cubicBezTo>
                  <a:cubicBezTo>
                    <a:pt x="205" y="339"/>
                    <a:pt x="204" y="339"/>
                    <a:pt x="204" y="339"/>
                  </a:cubicBezTo>
                  <a:cubicBezTo>
                    <a:pt x="202" y="336"/>
                    <a:pt x="200" y="334"/>
                    <a:pt x="198" y="332"/>
                  </a:cubicBezTo>
                  <a:cubicBezTo>
                    <a:pt x="198" y="331"/>
                    <a:pt x="198" y="331"/>
                    <a:pt x="198" y="331"/>
                  </a:cubicBezTo>
                  <a:cubicBezTo>
                    <a:pt x="198" y="331"/>
                    <a:pt x="198" y="331"/>
                    <a:pt x="198" y="330"/>
                  </a:cubicBezTo>
                  <a:cubicBezTo>
                    <a:pt x="197" y="329"/>
                    <a:pt x="196" y="328"/>
                    <a:pt x="195" y="327"/>
                  </a:cubicBezTo>
                  <a:cubicBezTo>
                    <a:pt x="195" y="327"/>
                    <a:pt x="195" y="327"/>
                    <a:pt x="195" y="327"/>
                  </a:cubicBezTo>
                  <a:cubicBezTo>
                    <a:pt x="195" y="327"/>
                    <a:pt x="195" y="327"/>
                    <a:pt x="195" y="326"/>
                  </a:cubicBezTo>
                  <a:cubicBezTo>
                    <a:pt x="194" y="325"/>
                    <a:pt x="193" y="324"/>
                    <a:pt x="192" y="323"/>
                  </a:cubicBezTo>
                  <a:cubicBezTo>
                    <a:pt x="192" y="323"/>
                    <a:pt x="192" y="323"/>
                    <a:pt x="192" y="323"/>
                  </a:cubicBezTo>
                  <a:cubicBezTo>
                    <a:pt x="190" y="320"/>
                    <a:pt x="189" y="318"/>
                    <a:pt x="187" y="316"/>
                  </a:cubicBezTo>
                  <a:cubicBezTo>
                    <a:pt x="186" y="313"/>
                    <a:pt x="184" y="311"/>
                    <a:pt x="183" y="308"/>
                  </a:cubicBezTo>
                  <a:cubicBezTo>
                    <a:pt x="182" y="307"/>
                    <a:pt x="181" y="306"/>
                    <a:pt x="180" y="304"/>
                  </a:cubicBezTo>
                  <a:cubicBezTo>
                    <a:pt x="180" y="304"/>
                    <a:pt x="179" y="302"/>
                    <a:pt x="179" y="302"/>
                  </a:cubicBezTo>
                  <a:cubicBezTo>
                    <a:pt x="178" y="300"/>
                    <a:pt x="177" y="299"/>
                    <a:pt x="176" y="297"/>
                  </a:cubicBezTo>
                  <a:cubicBezTo>
                    <a:pt x="175" y="295"/>
                    <a:pt x="174" y="293"/>
                    <a:pt x="173" y="292"/>
                  </a:cubicBezTo>
                  <a:cubicBezTo>
                    <a:pt x="173" y="291"/>
                    <a:pt x="173" y="290"/>
                    <a:pt x="172" y="290"/>
                  </a:cubicBezTo>
                  <a:cubicBezTo>
                    <a:pt x="172" y="290"/>
                    <a:pt x="172" y="289"/>
                    <a:pt x="172" y="289"/>
                  </a:cubicBezTo>
                  <a:cubicBezTo>
                    <a:pt x="172" y="288"/>
                    <a:pt x="171" y="287"/>
                    <a:pt x="171" y="286"/>
                  </a:cubicBezTo>
                  <a:cubicBezTo>
                    <a:pt x="171" y="286"/>
                    <a:pt x="170" y="286"/>
                    <a:pt x="170" y="285"/>
                  </a:cubicBezTo>
                  <a:cubicBezTo>
                    <a:pt x="170" y="285"/>
                    <a:pt x="170" y="285"/>
                    <a:pt x="170" y="284"/>
                  </a:cubicBezTo>
                  <a:cubicBezTo>
                    <a:pt x="169" y="284"/>
                    <a:pt x="169" y="283"/>
                    <a:pt x="169" y="283"/>
                  </a:cubicBezTo>
                  <a:cubicBezTo>
                    <a:pt x="169" y="282"/>
                    <a:pt x="169" y="282"/>
                    <a:pt x="168" y="282"/>
                  </a:cubicBezTo>
                  <a:cubicBezTo>
                    <a:pt x="178" y="281"/>
                    <a:pt x="187" y="280"/>
                    <a:pt x="197" y="279"/>
                  </a:cubicBezTo>
                  <a:cubicBezTo>
                    <a:pt x="209" y="285"/>
                    <a:pt x="221" y="291"/>
                    <a:pt x="235" y="296"/>
                  </a:cubicBezTo>
                  <a:cubicBezTo>
                    <a:pt x="233" y="300"/>
                    <a:pt x="231" y="305"/>
                    <a:pt x="229" y="309"/>
                  </a:cubicBezTo>
                  <a:cubicBezTo>
                    <a:pt x="224" y="319"/>
                    <a:pt x="219" y="328"/>
                    <a:pt x="214" y="338"/>
                  </a:cubicBezTo>
                  <a:cubicBezTo>
                    <a:pt x="214" y="338"/>
                    <a:pt x="214" y="338"/>
                    <a:pt x="214" y="339"/>
                  </a:cubicBezTo>
                  <a:cubicBezTo>
                    <a:pt x="214" y="339"/>
                    <a:pt x="214" y="339"/>
                    <a:pt x="214" y="339"/>
                  </a:cubicBezTo>
                  <a:cubicBezTo>
                    <a:pt x="212" y="341"/>
                    <a:pt x="211" y="343"/>
                    <a:pt x="210" y="345"/>
                  </a:cubicBezTo>
                  <a:cubicBezTo>
                    <a:pt x="210" y="345"/>
                    <a:pt x="210" y="345"/>
                    <a:pt x="210" y="345"/>
                  </a:cubicBezTo>
                  <a:close/>
                  <a:moveTo>
                    <a:pt x="257" y="294"/>
                  </a:moveTo>
                  <a:cubicBezTo>
                    <a:pt x="256" y="293"/>
                    <a:pt x="255" y="293"/>
                    <a:pt x="254" y="293"/>
                  </a:cubicBezTo>
                  <a:cubicBezTo>
                    <a:pt x="251" y="292"/>
                    <a:pt x="248" y="291"/>
                    <a:pt x="245" y="291"/>
                  </a:cubicBezTo>
                  <a:cubicBezTo>
                    <a:pt x="248" y="284"/>
                    <a:pt x="251" y="276"/>
                    <a:pt x="253" y="269"/>
                  </a:cubicBezTo>
                  <a:cubicBezTo>
                    <a:pt x="255" y="277"/>
                    <a:pt x="256" y="285"/>
                    <a:pt x="258" y="294"/>
                  </a:cubicBezTo>
                  <a:cubicBezTo>
                    <a:pt x="257" y="294"/>
                    <a:pt x="257" y="294"/>
                    <a:pt x="257" y="294"/>
                  </a:cubicBezTo>
                  <a:close/>
                  <a:moveTo>
                    <a:pt x="238" y="288"/>
                  </a:moveTo>
                  <a:cubicBezTo>
                    <a:pt x="228" y="285"/>
                    <a:pt x="220" y="281"/>
                    <a:pt x="211" y="277"/>
                  </a:cubicBezTo>
                  <a:cubicBezTo>
                    <a:pt x="219" y="276"/>
                    <a:pt x="227" y="274"/>
                    <a:pt x="235" y="272"/>
                  </a:cubicBezTo>
                  <a:cubicBezTo>
                    <a:pt x="243" y="270"/>
                    <a:pt x="244" y="270"/>
                    <a:pt x="244" y="270"/>
                  </a:cubicBezTo>
                  <a:cubicBezTo>
                    <a:pt x="242" y="276"/>
                    <a:pt x="240" y="282"/>
                    <a:pt x="238" y="288"/>
                  </a:cubicBezTo>
                  <a:cubicBezTo>
                    <a:pt x="238" y="288"/>
                    <a:pt x="238" y="288"/>
                    <a:pt x="238" y="288"/>
                  </a:cubicBezTo>
                  <a:close/>
                  <a:moveTo>
                    <a:pt x="116" y="274"/>
                  </a:moveTo>
                  <a:cubicBezTo>
                    <a:pt x="110" y="274"/>
                    <a:pt x="104" y="273"/>
                    <a:pt x="99" y="273"/>
                  </a:cubicBezTo>
                  <a:cubicBezTo>
                    <a:pt x="47" y="266"/>
                    <a:pt x="25" y="242"/>
                    <a:pt x="76" y="215"/>
                  </a:cubicBezTo>
                  <a:cubicBezTo>
                    <a:pt x="77" y="214"/>
                    <a:pt x="78" y="213"/>
                    <a:pt x="80" y="213"/>
                  </a:cubicBezTo>
                  <a:cubicBezTo>
                    <a:pt x="81" y="212"/>
                    <a:pt x="82" y="211"/>
                    <a:pt x="83" y="211"/>
                  </a:cubicBezTo>
                  <a:cubicBezTo>
                    <a:pt x="87" y="209"/>
                    <a:pt x="92" y="207"/>
                    <a:pt x="97" y="205"/>
                  </a:cubicBezTo>
                  <a:cubicBezTo>
                    <a:pt x="97" y="205"/>
                    <a:pt x="97" y="205"/>
                    <a:pt x="97" y="205"/>
                  </a:cubicBezTo>
                  <a:cubicBezTo>
                    <a:pt x="99" y="204"/>
                    <a:pt x="101" y="203"/>
                    <a:pt x="103" y="202"/>
                  </a:cubicBezTo>
                  <a:cubicBezTo>
                    <a:pt x="104" y="203"/>
                    <a:pt x="105" y="205"/>
                    <a:pt x="106" y="206"/>
                  </a:cubicBezTo>
                  <a:cubicBezTo>
                    <a:pt x="106" y="207"/>
                    <a:pt x="107" y="207"/>
                    <a:pt x="107" y="208"/>
                  </a:cubicBezTo>
                  <a:cubicBezTo>
                    <a:pt x="107" y="208"/>
                    <a:pt x="107" y="208"/>
                    <a:pt x="107" y="208"/>
                  </a:cubicBezTo>
                  <a:cubicBezTo>
                    <a:pt x="108" y="209"/>
                    <a:pt x="109" y="210"/>
                    <a:pt x="110" y="211"/>
                  </a:cubicBezTo>
                  <a:cubicBezTo>
                    <a:pt x="110" y="211"/>
                    <a:pt x="110" y="211"/>
                    <a:pt x="110" y="211"/>
                  </a:cubicBezTo>
                  <a:cubicBezTo>
                    <a:pt x="110" y="211"/>
                    <a:pt x="111" y="213"/>
                    <a:pt x="111" y="213"/>
                  </a:cubicBezTo>
                  <a:cubicBezTo>
                    <a:pt x="112" y="214"/>
                    <a:pt x="113" y="214"/>
                    <a:pt x="113" y="215"/>
                  </a:cubicBezTo>
                  <a:cubicBezTo>
                    <a:pt x="115" y="217"/>
                    <a:pt x="116" y="218"/>
                    <a:pt x="118" y="220"/>
                  </a:cubicBezTo>
                  <a:cubicBezTo>
                    <a:pt x="119" y="222"/>
                    <a:pt x="122" y="224"/>
                    <a:pt x="124" y="226"/>
                  </a:cubicBezTo>
                  <a:cubicBezTo>
                    <a:pt x="124" y="226"/>
                    <a:pt x="124" y="226"/>
                    <a:pt x="124" y="226"/>
                  </a:cubicBezTo>
                  <a:cubicBezTo>
                    <a:pt x="123" y="231"/>
                    <a:pt x="122" y="236"/>
                    <a:pt x="121" y="240"/>
                  </a:cubicBezTo>
                  <a:cubicBezTo>
                    <a:pt x="121" y="243"/>
                    <a:pt x="120" y="245"/>
                    <a:pt x="120" y="248"/>
                  </a:cubicBezTo>
                  <a:cubicBezTo>
                    <a:pt x="120" y="251"/>
                    <a:pt x="119" y="254"/>
                    <a:pt x="119" y="257"/>
                  </a:cubicBezTo>
                  <a:cubicBezTo>
                    <a:pt x="118" y="260"/>
                    <a:pt x="118" y="264"/>
                    <a:pt x="117" y="267"/>
                  </a:cubicBezTo>
                  <a:cubicBezTo>
                    <a:pt x="117" y="270"/>
                    <a:pt x="117" y="272"/>
                    <a:pt x="117" y="274"/>
                  </a:cubicBezTo>
                  <a:cubicBezTo>
                    <a:pt x="117" y="274"/>
                    <a:pt x="116" y="274"/>
                    <a:pt x="116" y="274"/>
                  </a:cubicBezTo>
                  <a:close/>
                  <a:moveTo>
                    <a:pt x="165" y="274"/>
                  </a:moveTo>
                  <a:cubicBezTo>
                    <a:pt x="164" y="273"/>
                    <a:pt x="164" y="273"/>
                    <a:pt x="164" y="272"/>
                  </a:cubicBezTo>
                  <a:cubicBezTo>
                    <a:pt x="164" y="272"/>
                    <a:pt x="163" y="271"/>
                    <a:pt x="163" y="271"/>
                  </a:cubicBezTo>
                  <a:cubicBezTo>
                    <a:pt x="162" y="269"/>
                    <a:pt x="162" y="268"/>
                    <a:pt x="161" y="267"/>
                  </a:cubicBezTo>
                  <a:cubicBezTo>
                    <a:pt x="161" y="266"/>
                    <a:pt x="161" y="265"/>
                    <a:pt x="160" y="264"/>
                  </a:cubicBezTo>
                  <a:cubicBezTo>
                    <a:pt x="160" y="263"/>
                    <a:pt x="159" y="262"/>
                    <a:pt x="159" y="260"/>
                  </a:cubicBezTo>
                  <a:cubicBezTo>
                    <a:pt x="158" y="258"/>
                    <a:pt x="157" y="256"/>
                    <a:pt x="156" y="254"/>
                  </a:cubicBezTo>
                  <a:cubicBezTo>
                    <a:pt x="156" y="254"/>
                    <a:pt x="155" y="253"/>
                    <a:pt x="156" y="253"/>
                  </a:cubicBezTo>
                  <a:cubicBezTo>
                    <a:pt x="157" y="254"/>
                    <a:pt x="159" y="255"/>
                    <a:pt x="160" y="257"/>
                  </a:cubicBezTo>
                  <a:cubicBezTo>
                    <a:pt x="162" y="258"/>
                    <a:pt x="164" y="259"/>
                    <a:pt x="166" y="260"/>
                  </a:cubicBezTo>
                  <a:cubicBezTo>
                    <a:pt x="166" y="260"/>
                    <a:pt x="166" y="260"/>
                    <a:pt x="166" y="260"/>
                  </a:cubicBezTo>
                  <a:cubicBezTo>
                    <a:pt x="171" y="263"/>
                    <a:pt x="176" y="267"/>
                    <a:pt x="181" y="270"/>
                  </a:cubicBezTo>
                  <a:cubicBezTo>
                    <a:pt x="182" y="271"/>
                    <a:pt x="183" y="271"/>
                    <a:pt x="185" y="272"/>
                  </a:cubicBezTo>
                  <a:cubicBezTo>
                    <a:pt x="181" y="273"/>
                    <a:pt x="178" y="273"/>
                    <a:pt x="175" y="273"/>
                  </a:cubicBezTo>
                  <a:cubicBezTo>
                    <a:pt x="171" y="274"/>
                    <a:pt x="168" y="274"/>
                    <a:pt x="165" y="274"/>
                  </a:cubicBezTo>
                  <a:close/>
                  <a:moveTo>
                    <a:pt x="198" y="271"/>
                  </a:moveTo>
                  <a:cubicBezTo>
                    <a:pt x="193" y="268"/>
                    <a:pt x="189" y="265"/>
                    <a:pt x="184" y="262"/>
                  </a:cubicBezTo>
                  <a:cubicBezTo>
                    <a:pt x="181" y="260"/>
                    <a:pt x="178" y="258"/>
                    <a:pt x="174" y="256"/>
                  </a:cubicBezTo>
                  <a:cubicBezTo>
                    <a:pt x="173" y="255"/>
                    <a:pt x="172" y="255"/>
                    <a:pt x="171" y="254"/>
                  </a:cubicBezTo>
                  <a:cubicBezTo>
                    <a:pt x="171" y="254"/>
                    <a:pt x="171" y="254"/>
                    <a:pt x="171" y="254"/>
                  </a:cubicBezTo>
                  <a:cubicBezTo>
                    <a:pt x="167" y="251"/>
                    <a:pt x="163" y="248"/>
                    <a:pt x="160" y="246"/>
                  </a:cubicBezTo>
                  <a:cubicBezTo>
                    <a:pt x="159" y="246"/>
                    <a:pt x="159" y="245"/>
                    <a:pt x="158" y="245"/>
                  </a:cubicBezTo>
                  <a:cubicBezTo>
                    <a:pt x="158" y="245"/>
                    <a:pt x="158" y="244"/>
                    <a:pt x="157" y="244"/>
                  </a:cubicBezTo>
                  <a:cubicBezTo>
                    <a:pt x="157" y="244"/>
                    <a:pt x="157" y="244"/>
                    <a:pt x="157" y="244"/>
                  </a:cubicBezTo>
                  <a:cubicBezTo>
                    <a:pt x="157" y="244"/>
                    <a:pt x="156" y="243"/>
                    <a:pt x="156" y="243"/>
                  </a:cubicBezTo>
                  <a:cubicBezTo>
                    <a:pt x="156" y="243"/>
                    <a:pt x="156" y="243"/>
                    <a:pt x="155" y="242"/>
                  </a:cubicBezTo>
                  <a:cubicBezTo>
                    <a:pt x="155" y="242"/>
                    <a:pt x="155" y="242"/>
                    <a:pt x="155" y="242"/>
                  </a:cubicBezTo>
                  <a:cubicBezTo>
                    <a:pt x="154" y="242"/>
                    <a:pt x="154" y="241"/>
                    <a:pt x="153" y="241"/>
                  </a:cubicBezTo>
                  <a:cubicBezTo>
                    <a:pt x="152" y="240"/>
                    <a:pt x="151" y="239"/>
                    <a:pt x="150" y="238"/>
                  </a:cubicBezTo>
                  <a:cubicBezTo>
                    <a:pt x="149" y="235"/>
                    <a:pt x="148" y="232"/>
                    <a:pt x="147" y="229"/>
                  </a:cubicBezTo>
                  <a:cubicBezTo>
                    <a:pt x="146" y="226"/>
                    <a:pt x="145" y="224"/>
                    <a:pt x="144" y="221"/>
                  </a:cubicBezTo>
                  <a:cubicBezTo>
                    <a:pt x="144" y="219"/>
                    <a:pt x="143" y="216"/>
                    <a:pt x="142" y="214"/>
                  </a:cubicBezTo>
                  <a:cubicBezTo>
                    <a:pt x="141" y="210"/>
                    <a:pt x="140" y="206"/>
                    <a:pt x="139" y="201"/>
                  </a:cubicBezTo>
                  <a:cubicBezTo>
                    <a:pt x="139" y="200"/>
                    <a:pt x="138" y="200"/>
                    <a:pt x="138" y="199"/>
                  </a:cubicBezTo>
                  <a:cubicBezTo>
                    <a:pt x="139" y="196"/>
                    <a:pt x="140" y="193"/>
                    <a:pt x="140" y="190"/>
                  </a:cubicBezTo>
                  <a:cubicBezTo>
                    <a:pt x="140" y="190"/>
                    <a:pt x="140" y="190"/>
                    <a:pt x="140" y="190"/>
                  </a:cubicBezTo>
                  <a:cubicBezTo>
                    <a:pt x="143" y="189"/>
                    <a:pt x="145" y="189"/>
                    <a:pt x="147" y="188"/>
                  </a:cubicBezTo>
                  <a:cubicBezTo>
                    <a:pt x="152" y="187"/>
                    <a:pt x="157" y="186"/>
                    <a:pt x="162" y="185"/>
                  </a:cubicBezTo>
                  <a:cubicBezTo>
                    <a:pt x="164" y="185"/>
                    <a:pt x="166" y="184"/>
                    <a:pt x="169" y="184"/>
                  </a:cubicBezTo>
                  <a:cubicBezTo>
                    <a:pt x="173" y="183"/>
                    <a:pt x="178" y="182"/>
                    <a:pt x="183" y="181"/>
                  </a:cubicBezTo>
                  <a:cubicBezTo>
                    <a:pt x="183" y="181"/>
                    <a:pt x="183" y="181"/>
                    <a:pt x="184" y="182"/>
                  </a:cubicBezTo>
                  <a:cubicBezTo>
                    <a:pt x="201" y="192"/>
                    <a:pt x="218" y="204"/>
                    <a:pt x="235" y="218"/>
                  </a:cubicBezTo>
                  <a:cubicBezTo>
                    <a:pt x="236" y="218"/>
                    <a:pt x="237" y="220"/>
                    <a:pt x="238" y="221"/>
                  </a:cubicBezTo>
                  <a:cubicBezTo>
                    <a:pt x="239" y="221"/>
                    <a:pt x="240" y="222"/>
                    <a:pt x="241" y="223"/>
                  </a:cubicBezTo>
                  <a:cubicBezTo>
                    <a:pt x="242" y="227"/>
                    <a:pt x="243" y="231"/>
                    <a:pt x="245" y="235"/>
                  </a:cubicBezTo>
                  <a:cubicBezTo>
                    <a:pt x="246" y="241"/>
                    <a:pt x="248" y="248"/>
                    <a:pt x="250" y="254"/>
                  </a:cubicBezTo>
                  <a:cubicBezTo>
                    <a:pt x="249" y="256"/>
                    <a:pt x="248" y="258"/>
                    <a:pt x="248" y="261"/>
                  </a:cubicBezTo>
                  <a:cubicBezTo>
                    <a:pt x="234" y="264"/>
                    <a:pt x="220" y="267"/>
                    <a:pt x="206" y="270"/>
                  </a:cubicBezTo>
                  <a:cubicBezTo>
                    <a:pt x="203" y="270"/>
                    <a:pt x="201" y="270"/>
                    <a:pt x="198" y="271"/>
                  </a:cubicBezTo>
                  <a:close/>
                  <a:moveTo>
                    <a:pt x="259" y="257"/>
                  </a:moveTo>
                  <a:cubicBezTo>
                    <a:pt x="259" y="256"/>
                    <a:pt x="259" y="255"/>
                    <a:pt x="259" y="254"/>
                  </a:cubicBezTo>
                  <a:cubicBezTo>
                    <a:pt x="260" y="250"/>
                    <a:pt x="261" y="246"/>
                    <a:pt x="262" y="243"/>
                  </a:cubicBezTo>
                  <a:cubicBezTo>
                    <a:pt x="265" y="245"/>
                    <a:pt x="269" y="250"/>
                    <a:pt x="271" y="253"/>
                  </a:cubicBezTo>
                  <a:cubicBezTo>
                    <a:pt x="271" y="253"/>
                    <a:pt x="271" y="253"/>
                    <a:pt x="271" y="253"/>
                  </a:cubicBezTo>
                  <a:cubicBezTo>
                    <a:pt x="267" y="255"/>
                    <a:pt x="263" y="256"/>
                    <a:pt x="259" y="257"/>
                  </a:cubicBezTo>
                  <a:close/>
                  <a:moveTo>
                    <a:pt x="280" y="250"/>
                  </a:moveTo>
                  <a:cubicBezTo>
                    <a:pt x="275" y="245"/>
                    <a:pt x="270" y="238"/>
                    <a:pt x="265" y="234"/>
                  </a:cubicBezTo>
                  <a:cubicBezTo>
                    <a:pt x="265" y="234"/>
                    <a:pt x="265" y="233"/>
                    <a:pt x="265" y="233"/>
                  </a:cubicBezTo>
                  <a:cubicBezTo>
                    <a:pt x="267" y="223"/>
                    <a:pt x="270" y="213"/>
                    <a:pt x="272" y="203"/>
                  </a:cubicBezTo>
                  <a:cubicBezTo>
                    <a:pt x="273" y="197"/>
                    <a:pt x="275" y="191"/>
                    <a:pt x="276" y="185"/>
                  </a:cubicBezTo>
                  <a:cubicBezTo>
                    <a:pt x="276" y="182"/>
                    <a:pt x="277" y="179"/>
                    <a:pt x="278" y="176"/>
                  </a:cubicBezTo>
                  <a:cubicBezTo>
                    <a:pt x="278" y="176"/>
                    <a:pt x="278" y="176"/>
                    <a:pt x="278" y="177"/>
                  </a:cubicBezTo>
                  <a:cubicBezTo>
                    <a:pt x="325" y="181"/>
                    <a:pt x="378" y="206"/>
                    <a:pt x="297" y="243"/>
                  </a:cubicBezTo>
                  <a:cubicBezTo>
                    <a:pt x="296" y="244"/>
                    <a:pt x="295" y="244"/>
                    <a:pt x="294" y="245"/>
                  </a:cubicBezTo>
                  <a:cubicBezTo>
                    <a:pt x="289" y="247"/>
                    <a:pt x="284" y="249"/>
                    <a:pt x="280" y="250"/>
                  </a:cubicBezTo>
                  <a:close/>
                  <a:moveTo>
                    <a:pt x="254" y="241"/>
                  </a:moveTo>
                  <a:lnTo>
                    <a:pt x="252" y="231"/>
                  </a:lnTo>
                  <a:lnTo>
                    <a:pt x="257" y="236"/>
                  </a:lnTo>
                  <a:lnTo>
                    <a:pt x="254" y="241"/>
                  </a:lnTo>
                  <a:close/>
                  <a:moveTo>
                    <a:pt x="139" y="231"/>
                  </a:moveTo>
                  <a:lnTo>
                    <a:pt x="131" y="224"/>
                  </a:lnTo>
                  <a:lnTo>
                    <a:pt x="134" y="214"/>
                  </a:lnTo>
                  <a:lnTo>
                    <a:pt x="139" y="231"/>
                  </a:lnTo>
                  <a:close/>
                  <a:moveTo>
                    <a:pt x="258" y="227"/>
                  </a:moveTo>
                  <a:cubicBezTo>
                    <a:pt x="255" y="224"/>
                    <a:pt x="251" y="221"/>
                    <a:pt x="248" y="218"/>
                  </a:cubicBezTo>
                  <a:cubicBezTo>
                    <a:pt x="243" y="204"/>
                    <a:pt x="236" y="190"/>
                    <a:pt x="231" y="176"/>
                  </a:cubicBezTo>
                  <a:cubicBezTo>
                    <a:pt x="231" y="176"/>
                    <a:pt x="231" y="176"/>
                    <a:pt x="231" y="176"/>
                  </a:cubicBezTo>
                  <a:cubicBezTo>
                    <a:pt x="244" y="175"/>
                    <a:pt x="257" y="175"/>
                    <a:pt x="269" y="176"/>
                  </a:cubicBezTo>
                  <a:cubicBezTo>
                    <a:pt x="268" y="181"/>
                    <a:pt x="267" y="187"/>
                    <a:pt x="266" y="193"/>
                  </a:cubicBezTo>
                  <a:cubicBezTo>
                    <a:pt x="264" y="204"/>
                    <a:pt x="261" y="216"/>
                    <a:pt x="258" y="227"/>
                  </a:cubicBezTo>
                  <a:close/>
                  <a:moveTo>
                    <a:pt x="126" y="216"/>
                  </a:moveTo>
                  <a:cubicBezTo>
                    <a:pt x="125" y="216"/>
                    <a:pt x="125" y="215"/>
                    <a:pt x="124" y="215"/>
                  </a:cubicBezTo>
                  <a:cubicBezTo>
                    <a:pt x="124" y="214"/>
                    <a:pt x="123" y="213"/>
                    <a:pt x="122" y="213"/>
                  </a:cubicBezTo>
                  <a:cubicBezTo>
                    <a:pt x="120" y="210"/>
                    <a:pt x="117" y="207"/>
                    <a:pt x="114" y="204"/>
                  </a:cubicBezTo>
                  <a:cubicBezTo>
                    <a:pt x="114" y="203"/>
                    <a:pt x="114" y="203"/>
                    <a:pt x="113" y="202"/>
                  </a:cubicBezTo>
                  <a:cubicBezTo>
                    <a:pt x="113" y="202"/>
                    <a:pt x="113" y="201"/>
                    <a:pt x="112" y="201"/>
                  </a:cubicBezTo>
                  <a:cubicBezTo>
                    <a:pt x="112" y="201"/>
                    <a:pt x="111" y="200"/>
                    <a:pt x="111" y="199"/>
                  </a:cubicBezTo>
                  <a:cubicBezTo>
                    <a:pt x="112" y="199"/>
                    <a:pt x="112" y="199"/>
                    <a:pt x="113" y="199"/>
                  </a:cubicBezTo>
                  <a:cubicBezTo>
                    <a:pt x="117" y="197"/>
                    <a:pt x="120" y="196"/>
                    <a:pt x="124" y="195"/>
                  </a:cubicBezTo>
                  <a:cubicBezTo>
                    <a:pt x="124" y="195"/>
                    <a:pt x="125" y="195"/>
                    <a:pt x="125" y="195"/>
                  </a:cubicBezTo>
                  <a:cubicBezTo>
                    <a:pt x="126" y="194"/>
                    <a:pt x="127" y="194"/>
                    <a:pt x="129" y="193"/>
                  </a:cubicBezTo>
                  <a:cubicBezTo>
                    <a:pt x="129" y="195"/>
                    <a:pt x="129" y="197"/>
                    <a:pt x="130" y="199"/>
                  </a:cubicBezTo>
                  <a:cubicBezTo>
                    <a:pt x="128" y="204"/>
                    <a:pt x="127" y="210"/>
                    <a:pt x="126" y="216"/>
                  </a:cubicBezTo>
                  <a:close/>
                  <a:moveTo>
                    <a:pt x="235" y="208"/>
                  </a:moveTo>
                  <a:cubicBezTo>
                    <a:pt x="223" y="198"/>
                    <a:pt x="210" y="188"/>
                    <a:pt x="196" y="180"/>
                  </a:cubicBezTo>
                  <a:cubicBezTo>
                    <a:pt x="196" y="180"/>
                    <a:pt x="196" y="179"/>
                    <a:pt x="195" y="179"/>
                  </a:cubicBezTo>
                  <a:cubicBezTo>
                    <a:pt x="204" y="178"/>
                    <a:pt x="213" y="177"/>
                    <a:pt x="222" y="176"/>
                  </a:cubicBezTo>
                  <a:cubicBezTo>
                    <a:pt x="222" y="176"/>
                    <a:pt x="222" y="176"/>
                    <a:pt x="222" y="176"/>
                  </a:cubicBezTo>
                  <a:cubicBezTo>
                    <a:pt x="223" y="178"/>
                    <a:pt x="223" y="179"/>
                    <a:pt x="224" y="181"/>
                  </a:cubicBezTo>
                  <a:cubicBezTo>
                    <a:pt x="227" y="188"/>
                    <a:pt x="230" y="195"/>
                    <a:pt x="233" y="202"/>
                  </a:cubicBezTo>
                  <a:cubicBezTo>
                    <a:pt x="234" y="204"/>
                    <a:pt x="234" y="206"/>
                    <a:pt x="235" y="208"/>
                  </a:cubicBezTo>
                  <a:close/>
                  <a:moveTo>
                    <a:pt x="106" y="192"/>
                  </a:moveTo>
                  <a:cubicBezTo>
                    <a:pt x="105" y="191"/>
                    <a:pt x="104" y="189"/>
                    <a:pt x="103" y="188"/>
                  </a:cubicBezTo>
                  <a:cubicBezTo>
                    <a:pt x="103" y="188"/>
                    <a:pt x="103" y="187"/>
                    <a:pt x="103" y="187"/>
                  </a:cubicBezTo>
                  <a:cubicBezTo>
                    <a:pt x="91" y="170"/>
                    <a:pt x="96" y="155"/>
                    <a:pt x="119" y="158"/>
                  </a:cubicBezTo>
                  <a:cubicBezTo>
                    <a:pt x="120" y="158"/>
                    <a:pt x="122" y="158"/>
                    <a:pt x="123" y="158"/>
                  </a:cubicBezTo>
                  <a:cubicBezTo>
                    <a:pt x="124" y="167"/>
                    <a:pt x="125" y="176"/>
                    <a:pt x="127" y="185"/>
                  </a:cubicBezTo>
                  <a:cubicBezTo>
                    <a:pt x="127" y="185"/>
                    <a:pt x="127" y="185"/>
                    <a:pt x="127" y="185"/>
                  </a:cubicBezTo>
                  <a:cubicBezTo>
                    <a:pt x="124" y="186"/>
                    <a:pt x="120" y="187"/>
                    <a:pt x="117" y="188"/>
                  </a:cubicBezTo>
                  <a:cubicBezTo>
                    <a:pt x="114" y="190"/>
                    <a:pt x="110" y="191"/>
                    <a:pt x="106" y="192"/>
                  </a:cubicBezTo>
                  <a:cubicBezTo>
                    <a:pt x="106" y="192"/>
                    <a:pt x="106" y="192"/>
                    <a:pt x="106" y="192"/>
                  </a:cubicBezTo>
                  <a:close/>
                  <a:moveTo>
                    <a:pt x="143" y="181"/>
                  </a:moveTo>
                  <a:cubicBezTo>
                    <a:pt x="143" y="180"/>
                    <a:pt x="147" y="165"/>
                    <a:pt x="148" y="165"/>
                  </a:cubicBezTo>
                  <a:cubicBezTo>
                    <a:pt x="155" y="167"/>
                    <a:pt x="164" y="171"/>
                    <a:pt x="171" y="175"/>
                  </a:cubicBezTo>
                  <a:cubicBezTo>
                    <a:pt x="161" y="176"/>
                    <a:pt x="152" y="179"/>
                    <a:pt x="143" y="181"/>
                  </a:cubicBezTo>
                  <a:cubicBezTo>
                    <a:pt x="143" y="181"/>
                    <a:pt x="143" y="181"/>
                    <a:pt x="143" y="181"/>
                  </a:cubicBezTo>
                  <a:close/>
                  <a:moveTo>
                    <a:pt x="134" y="181"/>
                  </a:moveTo>
                  <a:cubicBezTo>
                    <a:pt x="133" y="175"/>
                    <a:pt x="133" y="170"/>
                    <a:pt x="132" y="165"/>
                  </a:cubicBezTo>
                  <a:cubicBezTo>
                    <a:pt x="132" y="163"/>
                    <a:pt x="131" y="161"/>
                    <a:pt x="131" y="160"/>
                  </a:cubicBezTo>
                  <a:cubicBezTo>
                    <a:pt x="134" y="160"/>
                    <a:pt x="137" y="161"/>
                    <a:pt x="140" y="162"/>
                  </a:cubicBezTo>
                  <a:cubicBezTo>
                    <a:pt x="139" y="165"/>
                    <a:pt x="138" y="168"/>
                    <a:pt x="137" y="170"/>
                  </a:cubicBezTo>
                  <a:cubicBezTo>
                    <a:pt x="136" y="174"/>
                    <a:pt x="135" y="177"/>
                    <a:pt x="134" y="181"/>
                  </a:cubicBezTo>
                  <a:close/>
                  <a:moveTo>
                    <a:pt x="184" y="173"/>
                  </a:moveTo>
                  <a:cubicBezTo>
                    <a:pt x="175" y="167"/>
                    <a:pt x="165" y="163"/>
                    <a:pt x="155" y="159"/>
                  </a:cubicBezTo>
                  <a:cubicBezTo>
                    <a:pt x="153" y="158"/>
                    <a:pt x="152" y="157"/>
                    <a:pt x="150" y="157"/>
                  </a:cubicBezTo>
                  <a:cubicBezTo>
                    <a:pt x="150" y="157"/>
                    <a:pt x="150" y="157"/>
                    <a:pt x="150" y="157"/>
                  </a:cubicBezTo>
                  <a:cubicBezTo>
                    <a:pt x="156" y="138"/>
                    <a:pt x="163" y="119"/>
                    <a:pt x="172" y="101"/>
                  </a:cubicBezTo>
                  <a:cubicBezTo>
                    <a:pt x="193" y="121"/>
                    <a:pt x="205" y="144"/>
                    <a:pt x="218" y="168"/>
                  </a:cubicBezTo>
                  <a:cubicBezTo>
                    <a:pt x="218" y="168"/>
                    <a:pt x="217" y="169"/>
                    <a:pt x="217" y="169"/>
                  </a:cubicBezTo>
                  <a:cubicBezTo>
                    <a:pt x="206" y="170"/>
                    <a:pt x="195" y="171"/>
                    <a:pt x="184" y="173"/>
                  </a:cubicBezTo>
                  <a:close/>
                </a:path>
              </a:pathLst>
            </a:custGeom>
            <a:solidFill>
              <a:schemeClr val="tx1"/>
            </a:solidFill>
            <a:ln w="3175" cmpd="sng">
              <a:solidFill>
                <a:schemeClr val="tx1"/>
              </a:solidFill>
              <a:round/>
              <a:headEnd/>
              <a:tailEnd/>
            </a:ln>
          </p:spPr>
          <p:txBody>
            <a:bodyPr/>
            <a:lstStyle/>
            <a:p>
              <a:pPr algn="ctr">
                <a:defRPr/>
              </a:pPr>
              <a:endParaRPr lang="de-AT">
                <a:latin typeface="Arial" pitchFamily="34" charset="0"/>
              </a:endParaRPr>
            </a:p>
          </p:txBody>
        </p:sp>
        <p:sp>
          <p:nvSpPr>
            <p:cNvPr id="1050" name="Oval 78"/>
            <p:cNvSpPr>
              <a:spLocks noChangeArrowheads="1"/>
            </p:cNvSpPr>
            <p:nvPr userDrawn="1"/>
          </p:nvSpPr>
          <p:spPr bwMode="auto">
            <a:xfrm>
              <a:off x="2930" y="2056"/>
              <a:ext cx="141" cy="141"/>
            </a:xfrm>
            <a:prstGeom prst="ellipse">
              <a:avLst/>
            </a:prstGeom>
            <a:solidFill>
              <a:schemeClr val="tx1"/>
            </a:solidFill>
            <a:ln w="3175">
              <a:solidFill>
                <a:schemeClr val="tx1"/>
              </a:solidFill>
              <a:round/>
              <a:headEnd/>
              <a:tailEnd/>
            </a:ln>
          </p:spPr>
          <p:txBody>
            <a:bodyPr/>
            <a:lstStyle/>
            <a:p>
              <a:pPr algn="ctr">
                <a:defRPr/>
              </a:pPr>
              <a:endParaRPr lang="en-GB" sz="2400">
                <a:latin typeface="Arial" pitchFamily="34" charset="0"/>
              </a:endParaRPr>
            </a:p>
          </p:txBody>
        </p:sp>
      </p:grpSp>
      <p:sp>
        <p:nvSpPr>
          <p:cNvPr id="1032" name="Text Box 79"/>
          <p:cNvSpPr txBox="1">
            <a:spLocks noChangeArrowheads="1"/>
          </p:cNvSpPr>
          <p:nvPr/>
        </p:nvSpPr>
        <p:spPr bwMode="auto">
          <a:xfrm>
            <a:off x="5876925" y="6359525"/>
            <a:ext cx="2400300" cy="274638"/>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defRPr/>
            </a:pPr>
            <a:r>
              <a:rPr lang="en-GB" sz="1200" smtClean="0"/>
              <a:t>International Atomic Energy Agency</a:t>
            </a:r>
          </a:p>
        </p:txBody>
      </p:sp>
      <p:sp>
        <p:nvSpPr>
          <p:cNvPr id="1033" name="Text Box 80"/>
          <p:cNvSpPr txBox="1">
            <a:spLocks noChangeArrowheads="1"/>
          </p:cNvSpPr>
          <p:nvPr userDrawn="1"/>
        </p:nvSpPr>
        <p:spPr bwMode="auto">
          <a:xfrm>
            <a:off x="136525" y="6423025"/>
            <a:ext cx="588963" cy="230188"/>
          </a:xfrm>
          <a:prstGeom prst="rect">
            <a:avLst/>
          </a:prstGeom>
          <a:noFill/>
          <a:ln>
            <a:noFill/>
          </a:ln>
          <a:extLst/>
        </p:spPr>
        <p:txBody>
          <a:bodyPr l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defRPr/>
            </a:pPr>
            <a:fld id="{781AD63E-955A-4E2B-BF11-AFD9CD016954}" type="slidenum">
              <a:rPr lang="en-US" sz="900" i="1" smtClean="0"/>
              <a:pPr eaLnBrk="1" hangingPunct="1">
                <a:defRPr/>
              </a:pPr>
              <a:t>‹#›</a:t>
            </a:fld>
            <a:r>
              <a:rPr lang="en-US" sz="900" i="1" dirty="0" smtClean="0"/>
              <a:t> of 72</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Lst>
  <p:timing>
    <p:tnLst>
      <p:par>
        <p:cTn id="1" dur="indefinite" restart="never" nodeType="tmRoot"/>
      </p:par>
    </p:tnLst>
  </p:timing>
  <p:txStyles>
    <p:titleStyle>
      <a:lvl1pPr algn="ctr" rtl="0" eaLnBrk="0" fontAlgn="base" hangingPunct="0">
        <a:spcBef>
          <a:spcPct val="0"/>
        </a:spcBef>
        <a:spcAft>
          <a:spcPct val="0"/>
        </a:spcAft>
        <a:defRPr sz="2400" b="1" u="sng">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u="sng">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400" b="1" u="sng">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400" b="1" u="sng">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400" b="1" u="sng">
          <a:solidFill>
            <a:srgbClr val="000066"/>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35000"/>
        </a:spcBef>
        <a:spcAft>
          <a:spcPct val="0"/>
        </a:spcAft>
        <a:buClr>
          <a:srgbClr val="020288"/>
        </a:buClr>
        <a:buSzPct val="110000"/>
        <a:buFont typeface="Wingdings" pitchFamily="2" charset="2"/>
        <a:buChar char="§"/>
        <a:defRPr sz="2800" b="1">
          <a:solidFill>
            <a:srgbClr val="000099"/>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35000"/>
        </a:spcBef>
        <a:spcAft>
          <a:spcPct val="0"/>
        </a:spcAft>
        <a:buClr>
          <a:srgbClr val="020288"/>
        </a:buClr>
        <a:buSzPct val="90000"/>
        <a:buFont typeface="Symbol" pitchFamily="18" charset="2"/>
        <a:buChar char="·"/>
        <a:defRPr sz="2400" b="1">
          <a:solidFill>
            <a:srgbClr val="000066"/>
          </a:solidFill>
          <a:latin typeface="+mn-lt"/>
        </a:defRPr>
      </a:lvl2pPr>
      <a:lvl3pPr marL="1162050" indent="-247650" algn="l" rtl="0" eaLnBrk="0" fontAlgn="base" hangingPunct="0">
        <a:spcBef>
          <a:spcPct val="35000"/>
        </a:spcBef>
        <a:spcAft>
          <a:spcPct val="0"/>
        </a:spcAft>
        <a:buClr>
          <a:srgbClr val="020288"/>
        </a:buClr>
        <a:buFont typeface="Wingdings" pitchFamily="2" charset="2"/>
        <a:buChar char="ü"/>
        <a:defRPr sz="2000" b="1">
          <a:solidFill>
            <a:srgbClr val="000066"/>
          </a:solidFill>
          <a:latin typeface="+mn-lt"/>
        </a:defRPr>
      </a:lvl3pPr>
      <a:lvl4pPr marL="1630363" indent="-277813" algn="l" rtl="0" eaLnBrk="0" fontAlgn="base" hangingPunct="0">
        <a:spcBef>
          <a:spcPct val="35000"/>
        </a:spcBef>
        <a:spcAft>
          <a:spcPct val="0"/>
        </a:spcAft>
        <a:buClr>
          <a:srgbClr val="020288"/>
        </a:buClr>
        <a:buChar char="•"/>
        <a:defRPr sz="2000">
          <a:solidFill>
            <a:srgbClr val="000066"/>
          </a:solidFill>
          <a:latin typeface="+mn-lt"/>
        </a:defRPr>
      </a:lvl4pPr>
      <a:lvl5pPr marL="2087563" indent="-228600" algn="l" rtl="0" eaLnBrk="0" fontAlgn="base" hangingPunct="0">
        <a:spcBef>
          <a:spcPct val="35000"/>
        </a:spcBef>
        <a:spcAft>
          <a:spcPct val="0"/>
        </a:spcAft>
        <a:buClr>
          <a:srgbClr val="020288"/>
        </a:buClr>
        <a:buChar char="•"/>
        <a:defRPr sz="2000" i="1">
          <a:solidFill>
            <a:srgbClr val="000066"/>
          </a:solidFill>
          <a:latin typeface="+mn-lt"/>
        </a:defRPr>
      </a:lvl5pPr>
      <a:lvl6pPr marL="2544763" indent="-228600" algn="l" rtl="0" fontAlgn="base">
        <a:spcBef>
          <a:spcPct val="20000"/>
        </a:spcBef>
        <a:spcAft>
          <a:spcPct val="0"/>
        </a:spcAft>
        <a:buClr>
          <a:srgbClr val="020288"/>
        </a:buClr>
        <a:buChar char="•"/>
        <a:defRPr i="1">
          <a:solidFill>
            <a:srgbClr val="000066"/>
          </a:solidFill>
          <a:latin typeface="+mn-lt"/>
        </a:defRPr>
      </a:lvl6pPr>
      <a:lvl7pPr marL="3001963" indent="-228600" algn="l" rtl="0" fontAlgn="base">
        <a:spcBef>
          <a:spcPct val="20000"/>
        </a:spcBef>
        <a:spcAft>
          <a:spcPct val="0"/>
        </a:spcAft>
        <a:buClr>
          <a:srgbClr val="020288"/>
        </a:buClr>
        <a:buChar char="•"/>
        <a:defRPr i="1">
          <a:solidFill>
            <a:srgbClr val="000066"/>
          </a:solidFill>
          <a:latin typeface="+mn-lt"/>
        </a:defRPr>
      </a:lvl7pPr>
      <a:lvl8pPr marL="3459163" indent="-228600" algn="l" rtl="0" fontAlgn="base">
        <a:spcBef>
          <a:spcPct val="20000"/>
        </a:spcBef>
        <a:spcAft>
          <a:spcPct val="0"/>
        </a:spcAft>
        <a:buClr>
          <a:srgbClr val="020288"/>
        </a:buClr>
        <a:buChar char="•"/>
        <a:defRPr i="1">
          <a:solidFill>
            <a:srgbClr val="000066"/>
          </a:solidFill>
          <a:latin typeface="+mn-lt"/>
        </a:defRPr>
      </a:lvl8pPr>
      <a:lvl9pPr marL="3916363" indent="-228600" algn="l" rtl="0" fontAlgn="base">
        <a:spcBef>
          <a:spcPct val="20000"/>
        </a:spcBef>
        <a:spcAft>
          <a:spcPct val="0"/>
        </a:spcAft>
        <a:buClr>
          <a:srgbClr val="020288"/>
        </a:buClr>
        <a:buChar char="•"/>
        <a:defRPr i="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pn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241300" y="2281238"/>
            <a:ext cx="8515350" cy="1279525"/>
          </a:xfrm>
        </p:spPr>
        <p:txBody>
          <a:bodyPr/>
          <a:lstStyle/>
          <a:p>
            <a:pPr eaLnBrk="1" hangingPunct="1">
              <a:spcBef>
                <a:spcPct val="80000"/>
              </a:spcBef>
              <a:spcAft>
                <a:spcPct val="50000"/>
              </a:spcAft>
              <a:defRPr/>
            </a:pPr>
            <a:r>
              <a:rPr lang="en-GB" altLang="ja-JP" sz="900" i="1" u="none" dirty="0" smtClean="0">
                <a:solidFill>
                  <a:srgbClr val="2002D4"/>
                </a:solidFill>
                <a:ea typeface="ＭＳ Ｐゴシック" pitchFamily="34" charset="-128"/>
              </a:rPr>
              <a:t/>
            </a:r>
            <a:br>
              <a:rPr lang="en-GB" altLang="ja-JP" sz="900" i="1" u="none" dirty="0" smtClean="0">
                <a:solidFill>
                  <a:srgbClr val="2002D4"/>
                </a:solidFill>
                <a:ea typeface="ＭＳ Ｐゴシック" pitchFamily="34" charset="-128"/>
              </a:rPr>
            </a:br>
            <a:r>
              <a:rPr lang="en-GB" altLang="ja-JP" sz="3200" i="1" u="none" dirty="0" smtClean="0">
                <a:solidFill>
                  <a:srgbClr val="0000FF"/>
                </a:solidFill>
                <a:ea typeface="ＭＳ Ｐゴシック" pitchFamily="34" charset="-128"/>
              </a:rPr>
              <a:t>P1. </a:t>
            </a:r>
            <a:r>
              <a:rPr lang="en-GB" sz="3200" i="1" u="none" dirty="0" smtClean="0">
                <a:solidFill>
                  <a:srgbClr val="0000FF"/>
                </a:solidFill>
              </a:rPr>
              <a:t>Basic Risk Concepts and Techniques. </a:t>
            </a:r>
            <a:r>
              <a:rPr lang="en-GB" sz="1800" i="1" u="none" dirty="0">
                <a:solidFill>
                  <a:srgbClr val="0000FF"/>
                </a:solidFill>
              </a:rPr>
              <a:t>Overview of the main terms and concepts of the probabilistic safety assessment (PSA) </a:t>
            </a:r>
            <a:endParaRPr lang="en-US" sz="1800" i="1" u="none" dirty="0">
              <a:solidFill>
                <a:srgbClr val="0000FF"/>
              </a:solidFill>
            </a:endParaRPr>
          </a:p>
        </p:txBody>
      </p:sp>
      <p:sp>
        <p:nvSpPr>
          <p:cNvPr id="17410" name="Rectangle 4"/>
          <p:cNvSpPr>
            <a:spLocks noChangeArrowheads="1"/>
          </p:cNvSpPr>
          <p:nvPr/>
        </p:nvSpPr>
        <p:spPr bwMode="auto">
          <a:xfrm>
            <a:off x="409575" y="3709988"/>
            <a:ext cx="8405813" cy="1106487"/>
          </a:xfrm>
          <a:prstGeom prst="rect">
            <a:avLst/>
          </a:prstGeom>
          <a:noFill/>
          <a:ln w="9525">
            <a:noFill/>
            <a:miter lim="800000"/>
            <a:headEnd/>
            <a:tailEnd/>
          </a:ln>
        </p:spPr>
        <p:txBody>
          <a:bodyPr lIns="92075" tIns="46038" rIns="92075" bIns="46038" anchor="ctr"/>
          <a:lstStyle/>
          <a:p>
            <a:pPr>
              <a:spcBef>
                <a:spcPts val="600"/>
              </a:spcBef>
            </a:pPr>
            <a:r>
              <a:rPr lang="en-GB" sz="2000" b="1">
                <a:solidFill>
                  <a:srgbClr val="000099"/>
                </a:solidFill>
              </a:rPr>
              <a:t>Presented by:</a:t>
            </a:r>
            <a:r>
              <a:rPr lang="ru-RU" sz="2000" b="1">
                <a:solidFill>
                  <a:srgbClr val="000099"/>
                </a:solidFill>
              </a:rPr>
              <a:t>	</a:t>
            </a:r>
            <a:r>
              <a:rPr lang="en-US" sz="2000" b="1">
                <a:solidFill>
                  <a:srgbClr val="000099"/>
                </a:solidFill>
              </a:rPr>
              <a:t>G.Tokmachev, PhD</a:t>
            </a:r>
          </a:p>
          <a:p>
            <a:pPr>
              <a:spcBef>
                <a:spcPts val="600"/>
              </a:spcBef>
            </a:pPr>
            <a:r>
              <a:rPr lang="en-US" sz="2000" b="1">
                <a:solidFill>
                  <a:srgbClr val="000099"/>
                </a:solidFill>
              </a:rPr>
              <a:t>Atomenergoproekt, Moscow</a:t>
            </a:r>
          </a:p>
        </p:txBody>
      </p:sp>
      <p:sp>
        <p:nvSpPr>
          <p:cNvPr id="17411" name="Rectangle 3"/>
          <p:cNvSpPr>
            <a:spLocks noChangeArrowheads="1"/>
          </p:cNvSpPr>
          <p:nvPr/>
        </p:nvSpPr>
        <p:spPr bwMode="auto">
          <a:xfrm>
            <a:off x="0" y="5265738"/>
            <a:ext cx="9144000" cy="1277937"/>
          </a:xfrm>
          <a:prstGeom prst="rect">
            <a:avLst/>
          </a:prstGeom>
          <a:noFill/>
          <a:ln w="9525">
            <a:noFill/>
            <a:miter lim="800000"/>
            <a:headEnd/>
            <a:tailEnd/>
          </a:ln>
        </p:spPr>
        <p:txBody>
          <a:bodyPr lIns="92075" tIns="46038" rIns="92075" bIns="46038"/>
          <a:lstStyle/>
          <a:p>
            <a:pPr algn="ctr" hangingPunct="0"/>
            <a:endParaRPr lang="es-ES" sz="1800" b="1"/>
          </a:p>
        </p:txBody>
      </p:sp>
      <p:pic>
        <p:nvPicPr>
          <p:cNvPr id="17412" name="Picture 8" descr="NPP1"/>
          <p:cNvPicPr>
            <a:picLocks noChangeAspect="1" noChangeArrowheads="1"/>
          </p:cNvPicPr>
          <p:nvPr/>
        </p:nvPicPr>
        <p:blipFill>
          <a:blip r:embed="rId2"/>
          <a:srcRect/>
          <a:stretch>
            <a:fillRect/>
          </a:stretch>
        </p:blipFill>
        <p:spPr bwMode="auto">
          <a:xfrm>
            <a:off x="4662488" y="3844925"/>
            <a:ext cx="4267200" cy="28670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95288" y="682625"/>
            <a:ext cx="8497887" cy="5376863"/>
          </a:xfrm>
          <a:extLst/>
        </p:spPr>
        <p:txBody>
          <a:bodyPr/>
          <a:lstStyle/>
          <a:p>
            <a:pPr marL="381000" indent="-381000">
              <a:spcBef>
                <a:spcPct val="30000"/>
              </a:spcBef>
              <a:defRPr/>
            </a:pPr>
            <a:r>
              <a:rPr lang="en-US" sz="2400" dirty="0" smtClean="0">
                <a:effectLst/>
              </a:rPr>
              <a:t>What can go wrong?</a:t>
            </a:r>
          </a:p>
          <a:p>
            <a:pPr marL="781050" lvl="1" indent="-381000">
              <a:spcBef>
                <a:spcPct val="30000"/>
              </a:spcBef>
              <a:defRPr/>
            </a:pPr>
            <a:r>
              <a:rPr lang="en-US" sz="2000" dirty="0" smtClean="0"/>
              <a:t>The answer requires technical knowledge of the possible causes of the detrimental outcomes of a given activity</a:t>
            </a:r>
          </a:p>
          <a:p>
            <a:pPr marL="1143000" lvl="2" indent="-228600">
              <a:spcBef>
                <a:spcPct val="30000"/>
              </a:spcBef>
              <a:defRPr/>
            </a:pPr>
            <a:r>
              <a:rPr lang="en-GB" sz="1800" dirty="0" smtClean="0"/>
              <a:t>Logic</a:t>
            </a:r>
            <a:r>
              <a:rPr lang="en-US" sz="1800" dirty="0" smtClean="0"/>
              <a:t> tools like Master Logic Diagrams (MLD) or Failure Modes and Effects Analyses (FMEA) have been successfully used</a:t>
            </a:r>
            <a:endParaRPr lang="sk-SK" sz="1800" dirty="0" smtClean="0"/>
          </a:p>
          <a:p>
            <a:pPr marL="381000" indent="-381000">
              <a:spcBef>
                <a:spcPct val="30000"/>
              </a:spcBef>
              <a:defRPr/>
            </a:pPr>
            <a:r>
              <a:rPr lang="en-US" sz="2400" dirty="0" smtClean="0">
                <a:effectLst/>
              </a:rPr>
              <a:t>How likely is it?</a:t>
            </a:r>
          </a:p>
          <a:p>
            <a:pPr marL="781050" lvl="1" indent="-381000">
              <a:spcBef>
                <a:spcPct val="30000"/>
              </a:spcBef>
              <a:defRPr/>
            </a:pPr>
            <a:r>
              <a:rPr lang="en-US" sz="2000" dirty="0" smtClean="0"/>
              <a:t>The answer is obtained by using </a:t>
            </a:r>
            <a:r>
              <a:rPr lang="en-US" sz="2000" i="1" dirty="0" smtClean="0">
                <a:solidFill>
                  <a:srgbClr val="0000FF"/>
                </a:solidFill>
              </a:rPr>
              <a:t>Boolean logic methods</a:t>
            </a:r>
            <a:r>
              <a:rPr lang="en-US" sz="2000" dirty="0" smtClean="0">
                <a:solidFill>
                  <a:srgbClr val="006600"/>
                </a:solidFill>
              </a:rPr>
              <a:t> </a:t>
            </a:r>
            <a:r>
              <a:rPr lang="en-US" sz="2000" dirty="0" smtClean="0"/>
              <a:t>for model development and by probabilistic or statistical methods for the quantification portion of the model analysis </a:t>
            </a:r>
          </a:p>
          <a:p>
            <a:pPr marL="381000" indent="-381000">
              <a:spcBef>
                <a:spcPct val="30000"/>
              </a:spcBef>
              <a:defRPr/>
            </a:pPr>
            <a:r>
              <a:rPr lang="en-US" sz="2400" dirty="0" smtClean="0">
                <a:effectLst/>
              </a:rPr>
              <a:t>What are the consequences?</a:t>
            </a:r>
          </a:p>
          <a:p>
            <a:pPr marL="781050" lvl="1" indent="-381000">
              <a:spcBef>
                <a:spcPct val="30000"/>
              </a:spcBef>
              <a:defRPr/>
            </a:pPr>
            <a:r>
              <a:rPr lang="en-US" sz="2000" dirty="0" smtClean="0"/>
              <a:t>The answers are obtained by developing and quantifying </a:t>
            </a:r>
            <a:r>
              <a:rPr lang="en-US" sz="2000" i="1" dirty="0" smtClean="0">
                <a:solidFill>
                  <a:srgbClr val="0000FF"/>
                </a:solidFill>
              </a:rPr>
              <a:t>accident scenarios</a:t>
            </a:r>
            <a:r>
              <a:rPr lang="en-US" sz="2000" dirty="0" smtClean="0"/>
              <a:t>, which are chains of events that link the initiator to the end-point</a:t>
            </a:r>
            <a:r>
              <a:rPr lang="sk-SK" sz="2000" dirty="0" smtClean="0"/>
              <a:t> </a:t>
            </a:r>
            <a:r>
              <a:rPr lang="en-US" sz="2000" dirty="0" smtClean="0"/>
              <a:t>detrimental consequences</a:t>
            </a:r>
          </a:p>
          <a:p>
            <a:pPr marL="381000" indent="-381000">
              <a:spcBef>
                <a:spcPct val="30000"/>
              </a:spcBef>
              <a:defRPr/>
            </a:pPr>
            <a:r>
              <a:rPr lang="en-US" sz="2400" dirty="0">
                <a:effectLst/>
              </a:rPr>
              <a:t>Tool to access  Risk </a:t>
            </a:r>
          </a:p>
          <a:p>
            <a:pPr marL="781050" lvl="1" indent="-381000">
              <a:spcBef>
                <a:spcPts val="0"/>
              </a:spcBef>
              <a:defRPr/>
            </a:pPr>
            <a:r>
              <a:rPr lang="en-US" sz="1800" dirty="0">
                <a:solidFill>
                  <a:srgbClr val="000099"/>
                </a:solidFill>
                <a:ea typeface="+mn-ea"/>
                <a:cs typeface="+mn-cs"/>
              </a:rPr>
              <a:t>PSA (Probabilistic Safety Assessment = </a:t>
            </a:r>
          </a:p>
          <a:p>
            <a:pPr marL="781050" lvl="1" indent="-381000">
              <a:spcBef>
                <a:spcPts val="0"/>
              </a:spcBef>
              <a:defRPr/>
            </a:pPr>
            <a:r>
              <a:rPr lang="en-US" sz="1800" dirty="0">
                <a:solidFill>
                  <a:srgbClr val="000099"/>
                </a:solidFill>
                <a:ea typeface="+mn-ea"/>
                <a:cs typeface="+mn-cs"/>
              </a:rPr>
              <a:t>PRA (Probabilistic Risk Assessment</a:t>
            </a:r>
            <a:r>
              <a:rPr lang="en-US" sz="1800" dirty="0" smtClean="0">
                <a:solidFill>
                  <a:srgbClr val="000099"/>
                </a:solidFill>
                <a:ea typeface="+mn-ea"/>
                <a:cs typeface="+mn-cs"/>
              </a:rPr>
              <a:t>)  </a:t>
            </a:r>
            <a:endParaRPr lang="en-US" sz="1800" dirty="0">
              <a:solidFill>
                <a:srgbClr val="000099"/>
              </a:solidFill>
              <a:ea typeface="+mn-ea"/>
              <a:cs typeface="+mn-cs"/>
            </a:endParaRPr>
          </a:p>
        </p:txBody>
      </p:sp>
      <p:sp>
        <p:nvSpPr>
          <p:cNvPr id="30722" name="Rectangle 2"/>
          <p:cNvSpPr>
            <a:spLocks noGrp="1" noChangeArrowheads="1"/>
          </p:cNvSpPr>
          <p:nvPr>
            <p:ph type="title" idx="4294967295"/>
          </p:nvPr>
        </p:nvSpPr>
        <p:spPr>
          <a:xfrm>
            <a:off x="0" y="0"/>
            <a:ext cx="9144000" cy="730250"/>
          </a:xfrm>
          <a:noFill/>
        </p:spPr>
        <p:txBody>
          <a:bodyPr/>
          <a:lstStyle/>
          <a:p>
            <a:r>
              <a:rPr lang="en-US" sz="2800" u="none" dirty="0" smtClean="0">
                <a:effectLst/>
              </a:rPr>
              <a:t>Quantitative Risk Assessment</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flipV="1">
            <a:off x="487363" y="3648075"/>
            <a:ext cx="8170862" cy="952500"/>
          </a:xfrm>
          <a:custGeom>
            <a:avLst/>
            <a:gdLst>
              <a:gd name="T0" fmla="*/ 0 w 4570"/>
              <a:gd name="T1" fmla="*/ 2147483647 h 1222"/>
              <a:gd name="T2" fmla="*/ 2147483647 w 4570"/>
              <a:gd name="T3" fmla="*/ 2147483647 h 1222"/>
              <a:gd name="T4" fmla="*/ 2147483647 w 4570"/>
              <a:gd name="T5" fmla="*/ 2147483647 h 1222"/>
              <a:gd name="T6" fmla="*/ 2147483647 w 4570"/>
              <a:gd name="T7" fmla="*/ 0 h 1222"/>
              <a:gd name="T8" fmla="*/ 0 w 4570"/>
              <a:gd name="T9" fmla="*/ 2147483647 h 1222"/>
              <a:gd name="T10" fmla="*/ 0 w 4570"/>
              <a:gd name="T11" fmla="*/ 2147483647 h 12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0" h="1222">
                <a:moveTo>
                  <a:pt x="0" y="1213"/>
                </a:moveTo>
                <a:lnTo>
                  <a:pt x="4570" y="1222"/>
                </a:lnTo>
                <a:lnTo>
                  <a:pt x="4570" y="421"/>
                </a:lnTo>
                <a:lnTo>
                  <a:pt x="2325" y="0"/>
                </a:lnTo>
                <a:lnTo>
                  <a:pt x="0" y="413"/>
                </a:lnTo>
                <a:lnTo>
                  <a:pt x="0" y="1213"/>
                </a:lnTo>
                <a:close/>
              </a:path>
            </a:pathLst>
          </a:custGeom>
          <a:gradFill rotWithShape="1">
            <a:gsLst>
              <a:gs pos="0">
                <a:srgbClr val="A8BFFE"/>
              </a:gs>
              <a:gs pos="100000">
                <a:srgbClr val="FFFFFF"/>
              </a:gs>
            </a:gsLst>
            <a:lin ang="5400000" scaled="1"/>
          </a:gradFill>
          <a:ln w="31750" cap="flat" cmpd="sng">
            <a:solidFill>
              <a:schemeClr val="tx1"/>
            </a:solidFill>
            <a:prstDash val="solid"/>
            <a:round/>
            <a:headEnd type="none" w="med" len="med"/>
            <a:tailEnd type="none" w="med" len="med"/>
          </a:ln>
          <a:effectLst>
            <a:outerShdw dist="35921" dir="2700000" algn="ctr" rotWithShape="0">
              <a:srgbClr val="B2B2B2"/>
            </a:outerShdw>
          </a:effectLst>
        </p:spPr>
        <p:txBody>
          <a:bodyPr anchor="ctr"/>
          <a:lstStyle/>
          <a:p>
            <a:pPr algn="ctr">
              <a:defRPr/>
            </a:pPr>
            <a:endParaRPr lang="de-AT">
              <a:latin typeface="Arial" pitchFamily="34" charset="0"/>
            </a:endParaRPr>
          </a:p>
        </p:txBody>
      </p:sp>
      <p:sp>
        <p:nvSpPr>
          <p:cNvPr id="336899" name="Rectangle 3"/>
          <p:cNvSpPr>
            <a:spLocks noChangeArrowheads="1"/>
          </p:cNvSpPr>
          <p:nvPr/>
        </p:nvSpPr>
        <p:spPr bwMode="auto">
          <a:xfrm>
            <a:off x="1339850" y="3784600"/>
            <a:ext cx="6810375" cy="606425"/>
          </a:xfrm>
          <a:prstGeom prst="rect">
            <a:avLst/>
          </a:prstGeom>
          <a:noFill/>
          <a:ln w="9525">
            <a:noFill/>
            <a:miter lim="800000"/>
            <a:headEnd/>
            <a:tailEnd/>
          </a:ln>
        </p:spPr>
        <p:txBody>
          <a:bodyPr lIns="91431" tIns="45715" rIns="91431" bIns="45715" anchor="ctr"/>
          <a:lstStyle/>
          <a:p>
            <a:pPr algn="ctr" eaLnBrk="0" hangingPunct="0"/>
            <a:r>
              <a:rPr lang="en-US" sz="2300" b="1">
                <a:solidFill>
                  <a:srgbClr val="000066"/>
                </a:solidFill>
                <a:cs typeface="Arial" charset="0"/>
              </a:rPr>
              <a:t>4. Develop &amp; implement measures to reduce the risk down to an acceptable level</a:t>
            </a:r>
            <a:endParaRPr lang="de-DE" sz="2300" b="1">
              <a:solidFill>
                <a:srgbClr val="000066"/>
              </a:solidFill>
              <a:cs typeface="Arial" charset="0"/>
            </a:endParaRPr>
          </a:p>
        </p:txBody>
      </p:sp>
      <p:sp>
        <p:nvSpPr>
          <p:cNvPr id="24580" name="Freeform 4"/>
          <p:cNvSpPr>
            <a:spLocks/>
          </p:cNvSpPr>
          <p:nvPr/>
        </p:nvSpPr>
        <p:spPr bwMode="auto">
          <a:xfrm flipV="1">
            <a:off x="488950" y="2846388"/>
            <a:ext cx="8169275" cy="801687"/>
          </a:xfrm>
          <a:custGeom>
            <a:avLst/>
            <a:gdLst>
              <a:gd name="T0" fmla="*/ 0 w 4570"/>
              <a:gd name="T1" fmla="*/ 2147483647 h 1196"/>
              <a:gd name="T2" fmla="*/ 2147483647 w 4570"/>
              <a:gd name="T3" fmla="*/ 2147483647 h 1196"/>
              <a:gd name="T4" fmla="*/ 2147483647 w 4570"/>
              <a:gd name="T5" fmla="*/ 2147483647 h 1196"/>
              <a:gd name="T6" fmla="*/ 2147483647 w 4570"/>
              <a:gd name="T7" fmla="*/ 0 h 1196"/>
              <a:gd name="T8" fmla="*/ 0 w 4570"/>
              <a:gd name="T9" fmla="*/ 2147483647 h 1196"/>
              <a:gd name="T10" fmla="*/ 0 w 4570"/>
              <a:gd name="T11" fmla="*/ 2147483647 h 1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0" h="1196">
                <a:moveTo>
                  <a:pt x="0" y="1188"/>
                </a:moveTo>
                <a:lnTo>
                  <a:pt x="4570" y="1196"/>
                </a:lnTo>
                <a:lnTo>
                  <a:pt x="4570" y="404"/>
                </a:lnTo>
                <a:lnTo>
                  <a:pt x="2325" y="0"/>
                </a:lnTo>
                <a:lnTo>
                  <a:pt x="0" y="404"/>
                </a:lnTo>
                <a:lnTo>
                  <a:pt x="0" y="1188"/>
                </a:lnTo>
                <a:close/>
              </a:path>
            </a:pathLst>
          </a:custGeom>
          <a:gradFill rotWithShape="1">
            <a:gsLst>
              <a:gs pos="0">
                <a:srgbClr val="A8BFFE"/>
              </a:gs>
              <a:gs pos="100000">
                <a:srgbClr val="FFFFFF"/>
              </a:gs>
            </a:gsLst>
            <a:lin ang="5400000" scaled="1"/>
          </a:gradFill>
          <a:ln w="31750" cap="flat" cmpd="sng">
            <a:solidFill>
              <a:schemeClr val="tx1"/>
            </a:solidFill>
            <a:prstDash val="solid"/>
            <a:round/>
            <a:headEnd type="none" w="med" len="med"/>
            <a:tailEnd type="none" w="med" len="med"/>
          </a:ln>
          <a:effectLst>
            <a:outerShdw dist="35921" dir="2700000" algn="ctr" rotWithShape="0">
              <a:srgbClr val="B2B2B2"/>
            </a:outerShdw>
          </a:effectLst>
        </p:spPr>
        <p:txBody>
          <a:bodyPr anchor="ctr"/>
          <a:lstStyle/>
          <a:p>
            <a:pPr algn="ctr">
              <a:defRPr/>
            </a:pPr>
            <a:endParaRPr lang="de-AT">
              <a:latin typeface="Arial" pitchFamily="34" charset="0"/>
            </a:endParaRPr>
          </a:p>
        </p:txBody>
      </p:sp>
      <p:sp>
        <p:nvSpPr>
          <p:cNvPr id="336901" name="Rectangle 5"/>
          <p:cNvSpPr>
            <a:spLocks noChangeArrowheads="1"/>
          </p:cNvSpPr>
          <p:nvPr/>
        </p:nvSpPr>
        <p:spPr bwMode="auto">
          <a:xfrm>
            <a:off x="1339850" y="3060700"/>
            <a:ext cx="6465888" cy="304800"/>
          </a:xfrm>
          <a:prstGeom prst="rect">
            <a:avLst/>
          </a:prstGeom>
          <a:noFill/>
          <a:ln w="9525">
            <a:noFill/>
            <a:miter lim="800000"/>
            <a:headEnd/>
            <a:tailEnd/>
          </a:ln>
        </p:spPr>
        <p:txBody>
          <a:bodyPr lIns="91431" tIns="45715" rIns="91431" bIns="45715" anchor="ctr"/>
          <a:lstStyle/>
          <a:p>
            <a:pPr algn="ctr" eaLnBrk="0" hangingPunct="0"/>
            <a:r>
              <a:rPr lang="en-US" sz="2300" b="1">
                <a:solidFill>
                  <a:srgbClr val="000066"/>
                </a:solidFill>
                <a:cs typeface="Arial" charset="0"/>
              </a:rPr>
              <a:t>3. Quantify risk resulting from the sources</a:t>
            </a:r>
            <a:endParaRPr lang="de-DE" sz="2300" b="1">
              <a:solidFill>
                <a:srgbClr val="000066"/>
              </a:solidFill>
              <a:cs typeface="Arial" charset="0"/>
            </a:endParaRPr>
          </a:p>
        </p:txBody>
      </p:sp>
      <p:sp>
        <p:nvSpPr>
          <p:cNvPr id="24582" name="Freeform 6"/>
          <p:cNvSpPr>
            <a:spLocks/>
          </p:cNvSpPr>
          <p:nvPr/>
        </p:nvSpPr>
        <p:spPr bwMode="auto">
          <a:xfrm flipV="1">
            <a:off x="488950" y="1960563"/>
            <a:ext cx="8169275" cy="885825"/>
          </a:xfrm>
          <a:custGeom>
            <a:avLst/>
            <a:gdLst>
              <a:gd name="T0" fmla="*/ 0 w 4570"/>
              <a:gd name="T1" fmla="*/ 2147483647 h 1213"/>
              <a:gd name="T2" fmla="*/ 2147483647 w 4570"/>
              <a:gd name="T3" fmla="*/ 2147483647 h 1213"/>
              <a:gd name="T4" fmla="*/ 2147483647 w 4570"/>
              <a:gd name="T5" fmla="*/ 2147483647 h 1213"/>
              <a:gd name="T6" fmla="*/ 2147483647 w 4570"/>
              <a:gd name="T7" fmla="*/ 0 h 1213"/>
              <a:gd name="T8" fmla="*/ 0 w 4570"/>
              <a:gd name="T9" fmla="*/ 2147483647 h 1213"/>
              <a:gd name="T10" fmla="*/ 0 w 4570"/>
              <a:gd name="T11" fmla="*/ 2147483647 h 12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0" h="1213">
                <a:moveTo>
                  <a:pt x="0" y="1205"/>
                </a:moveTo>
                <a:lnTo>
                  <a:pt x="4570" y="1213"/>
                </a:lnTo>
                <a:lnTo>
                  <a:pt x="4570" y="412"/>
                </a:lnTo>
                <a:lnTo>
                  <a:pt x="2325" y="0"/>
                </a:lnTo>
                <a:lnTo>
                  <a:pt x="0" y="412"/>
                </a:lnTo>
                <a:lnTo>
                  <a:pt x="0" y="1205"/>
                </a:lnTo>
                <a:close/>
              </a:path>
            </a:pathLst>
          </a:custGeom>
          <a:gradFill rotWithShape="1">
            <a:gsLst>
              <a:gs pos="0">
                <a:srgbClr val="A8BFFE"/>
              </a:gs>
              <a:gs pos="100000">
                <a:srgbClr val="FFFFFF"/>
              </a:gs>
            </a:gsLst>
            <a:lin ang="5400000" scaled="1"/>
          </a:gradFill>
          <a:ln w="31750" cap="flat" cmpd="sng">
            <a:solidFill>
              <a:schemeClr val="tx1"/>
            </a:solidFill>
            <a:prstDash val="solid"/>
            <a:round/>
            <a:headEnd type="none" w="med" len="med"/>
            <a:tailEnd type="none" w="med" len="med"/>
          </a:ln>
          <a:effectLst>
            <a:outerShdw dist="35921" dir="2700000" algn="ctr" rotWithShape="0">
              <a:srgbClr val="B2B2B2"/>
            </a:outerShdw>
          </a:effectLst>
        </p:spPr>
        <p:txBody>
          <a:bodyPr anchor="ctr"/>
          <a:lstStyle/>
          <a:p>
            <a:pPr algn="ctr">
              <a:defRPr/>
            </a:pPr>
            <a:endParaRPr lang="de-AT">
              <a:latin typeface="Arial" pitchFamily="34" charset="0"/>
            </a:endParaRPr>
          </a:p>
        </p:txBody>
      </p:sp>
      <p:sp>
        <p:nvSpPr>
          <p:cNvPr id="336903" name="Rectangle 7"/>
          <p:cNvSpPr>
            <a:spLocks noChangeArrowheads="1"/>
          </p:cNvSpPr>
          <p:nvPr/>
        </p:nvSpPr>
        <p:spPr bwMode="auto">
          <a:xfrm>
            <a:off x="1076325" y="2124075"/>
            <a:ext cx="6994525" cy="481013"/>
          </a:xfrm>
          <a:prstGeom prst="rect">
            <a:avLst/>
          </a:prstGeom>
          <a:noFill/>
          <a:ln w="9525">
            <a:noFill/>
            <a:miter lim="800000"/>
            <a:headEnd/>
            <a:tailEnd/>
          </a:ln>
        </p:spPr>
        <p:txBody>
          <a:bodyPr lIns="91431" tIns="45715" rIns="91431" bIns="45715" anchor="ctr"/>
          <a:lstStyle/>
          <a:p>
            <a:pPr algn="ctr" eaLnBrk="0" hangingPunct="0"/>
            <a:r>
              <a:rPr lang="en-US" sz="2300" b="1">
                <a:solidFill>
                  <a:srgbClr val="000066"/>
                </a:solidFill>
                <a:cs typeface="Arial" charset="0"/>
              </a:rPr>
              <a:t>2. Identify sources (hazards) of risk for the specified consequences</a:t>
            </a:r>
            <a:endParaRPr lang="de-DE" sz="2300" b="1">
              <a:solidFill>
                <a:srgbClr val="000066"/>
              </a:solidFill>
              <a:cs typeface="Arial" charset="0"/>
            </a:endParaRPr>
          </a:p>
        </p:txBody>
      </p:sp>
      <p:sp>
        <p:nvSpPr>
          <p:cNvPr id="24584" name="Freeform 8"/>
          <p:cNvSpPr>
            <a:spLocks/>
          </p:cNvSpPr>
          <p:nvPr/>
        </p:nvSpPr>
        <p:spPr bwMode="auto">
          <a:xfrm flipV="1">
            <a:off x="455613" y="1158875"/>
            <a:ext cx="8169275" cy="801688"/>
          </a:xfrm>
          <a:custGeom>
            <a:avLst/>
            <a:gdLst>
              <a:gd name="T0" fmla="*/ 0 w 4570"/>
              <a:gd name="T1" fmla="*/ 2147483647 h 1213"/>
              <a:gd name="T2" fmla="*/ 2147483647 w 4570"/>
              <a:gd name="T3" fmla="*/ 2147483647 h 1213"/>
              <a:gd name="T4" fmla="*/ 2147483647 w 4570"/>
              <a:gd name="T5" fmla="*/ 2147483647 h 1213"/>
              <a:gd name="T6" fmla="*/ 2147483647 w 4570"/>
              <a:gd name="T7" fmla="*/ 0 h 1213"/>
              <a:gd name="T8" fmla="*/ 0 w 4570"/>
              <a:gd name="T9" fmla="*/ 2147483647 h 1213"/>
              <a:gd name="T10" fmla="*/ 0 w 4570"/>
              <a:gd name="T11" fmla="*/ 2147483647 h 12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0" h="1213">
                <a:moveTo>
                  <a:pt x="0" y="1205"/>
                </a:moveTo>
                <a:lnTo>
                  <a:pt x="4570" y="1213"/>
                </a:lnTo>
                <a:lnTo>
                  <a:pt x="4570" y="412"/>
                </a:lnTo>
                <a:lnTo>
                  <a:pt x="2325" y="0"/>
                </a:lnTo>
                <a:lnTo>
                  <a:pt x="0" y="412"/>
                </a:lnTo>
                <a:lnTo>
                  <a:pt x="0" y="1205"/>
                </a:lnTo>
                <a:close/>
              </a:path>
            </a:pathLst>
          </a:custGeom>
          <a:gradFill rotWithShape="1">
            <a:gsLst>
              <a:gs pos="0">
                <a:srgbClr val="A8BFFE"/>
              </a:gs>
              <a:gs pos="100000">
                <a:srgbClr val="FFFFFF"/>
              </a:gs>
            </a:gsLst>
            <a:lin ang="5400000" scaled="1"/>
          </a:gradFill>
          <a:ln w="31750" cap="flat" cmpd="sng">
            <a:solidFill>
              <a:schemeClr val="tx1"/>
            </a:solidFill>
            <a:prstDash val="solid"/>
            <a:round/>
            <a:headEnd type="none" w="med" len="med"/>
            <a:tailEnd type="none" w="med" len="med"/>
          </a:ln>
          <a:effectLst>
            <a:outerShdw dist="35921" dir="2700000" algn="ctr" rotWithShape="0">
              <a:srgbClr val="B2B2B2"/>
            </a:outerShdw>
          </a:effectLst>
        </p:spPr>
        <p:txBody>
          <a:bodyPr anchor="ctr"/>
          <a:lstStyle/>
          <a:p>
            <a:pPr algn="ctr">
              <a:defRPr/>
            </a:pPr>
            <a:endParaRPr lang="de-AT">
              <a:latin typeface="Arial" pitchFamily="34" charset="0"/>
            </a:endParaRPr>
          </a:p>
        </p:txBody>
      </p:sp>
      <p:sp>
        <p:nvSpPr>
          <p:cNvPr id="336905" name="Rectangle 9"/>
          <p:cNvSpPr>
            <a:spLocks noChangeArrowheads="1"/>
          </p:cNvSpPr>
          <p:nvPr/>
        </p:nvSpPr>
        <p:spPr bwMode="auto">
          <a:xfrm>
            <a:off x="1506538" y="1330325"/>
            <a:ext cx="6273800" cy="296863"/>
          </a:xfrm>
          <a:prstGeom prst="rect">
            <a:avLst/>
          </a:prstGeom>
          <a:noFill/>
          <a:ln w="9525">
            <a:noFill/>
            <a:miter lim="800000"/>
            <a:headEnd/>
            <a:tailEnd/>
          </a:ln>
        </p:spPr>
        <p:txBody>
          <a:bodyPr lIns="91431" tIns="45715" rIns="91431" bIns="45715" anchor="ctr"/>
          <a:lstStyle/>
          <a:p>
            <a:pPr eaLnBrk="0" hangingPunct="0"/>
            <a:r>
              <a:rPr lang="en-US" sz="2300" b="1">
                <a:solidFill>
                  <a:srgbClr val="000066"/>
                </a:solidFill>
                <a:cs typeface="Arial" charset="0"/>
              </a:rPr>
              <a:t>1. Specify undesirable consequences</a:t>
            </a:r>
            <a:endParaRPr lang="de-DE" sz="2300" b="1">
              <a:solidFill>
                <a:srgbClr val="000066"/>
              </a:solidFill>
              <a:cs typeface="Arial" charset="0"/>
            </a:endParaRPr>
          </a:p>
        </p:txBody>
      </p:sp>
      <p:sp>
        <p:nvSpPr>
          <p:cNvPr id="31753" name="Rectangle 10"/>
          <p:cNvSpPr>
            <a:spLocks noChangeArrowheads="1"/>
          </p:cNvSpPr>
          <p:nvPr/>
        </p:nvSpPr>
        <p:spPr bwMode="auto">
          <a:xfrm>
            <a:off x="228600" y="227013"/>
            <a:ext cx="8915400" cy="631825"/>
          </a:xfrm>
          <a:prstGeom prst="rect">
            <a:avLst/>
          </a:prstGeom>
          <a:noFill/>
          <a:ln w="9525">
            <a:noFill/>
            <a:miter lim="800000"/>
            <a:headEnd/>
            <a:tailEnd/>
          </a:ln>
        </p:spPr>
        <p:txBody>
          <a:bodyPr lIns="92075" tIns="46038" rIns="92075" bIns="46038" anchor="ctr"/>
          <a:lstStyle/>
          <a:p>
            <a:pPr algn="ctr" eaLnBrk="0" hangingPunct="0"/>
            <a:r>
              <a:rPr lang="en-GB" sz="2800" b="1">
                <a:solidFill>
                  <a:srgbClr val="000066"/>
                </a:solidFill>
              </a:rPr>
              <a:t>Risk Assessment in Engineering</a:t>
            </a:r>
          </a:p>
        </p:txBody>
      </p:sp>
      <p:sp>
        <p:nvSpPr>
          <p:cNvPr id="336907" name="Rectangle 2"/>
          <p:cNvSpPr>
            <a:spLocks noChangeArrowheads="1"/>
          </p:cNvSpPr>
          <p:nvPr/>
        </p:nvSpPr>
        <p:spPr bwMode="auto">
          <a:xfrm>
            <a:off x="430213" y="4794250"/>
            <a:ext cx="8404225" cy="1128713"/>
          </a:xfrm>
          <a:prstGeom prst="rect">
            <a:avLst/>
          </a:prstGeom>
          <a:noFill/>
          <a:ln w="9525">
            <a:noFill/>
            <a:miter lim="800000"/>
            <a:headEnd/>
            <a:tailEnd/>
          </a:ln>
        </p:spPr>
        <p:txBody>
          <a:bodyPr>
            <a:spAutoFit/>
          </a:bodyPr>
          <a:lstStyle/>
          <a:p>
            <a:pPr marL="342900" indent="-342900">
              <a:buFont typeface="Arial" charset="0"/>
              <a:buChar char="•"/>
            </a:pPr>
            <a:r>
              <a:rPr lang="en-US" sz="2000" b="1">
                <a:solidFill>
                  <a:srgbClr val="000066"/>
                </a:solidFill>
                <a:cs typeface="Arial" charset="0"/>
              </a:rPr>
              <a:t>The purpose of risk assessment is to identify and evaluate risks to support decision-making regarding measures to ensure safety</a:t>
            </a:r>
          </a:p>
          <a:p>
            <a:pPr marL="342900" indent="-342900">
              <a:buFont typeface="Arial" charset="0"/>
              <a:buNone/>
            </a:pPr>
            <a:endParaRPr lang="en-US" sz="800" b="1">
              <a:solidFill>
                <a:srgbClr val="000066"/>
              </a:solidFill>
              <a:cs typeface="Arial" charset="0"/>
            </a:endParaRPr>
          </a:p>
          <a:p>
            <a:pPr marL="342900" indent="-342900">
              <a:buFont typeface="Arial" charset="0"/>
              <a:buChar char="•"/>
            </a:pPr>
            <a:r>
              <a:rPr lang="en-US" sz="2000" b="1">
                <a:solidFill>
                  <a:srgbClr val="000066"/>
                </a:solidFill>
                <a:cs typeface="Arial" charset="0"/>
              </a:rPr>
              <a:t>Risk can be evaluated qualitatively or quantitatively</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ipe(up)">
                                      <p:cBhvr>
                                        <p:cTn id="7" dur="500"/>
                                        <p:tgtEl>
                                          <p:spTgt spid="2458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6905"/>
                                        </p:tgtEl>
                                        <p:attrNameLst>
                                          <p:attrName>style.visibility</p:attrName>
                                        </p:attrNameLst>
                                      </p:cBhvr>
                                      <p:to>
                                        <p:strVal val="visible"/>
                                      </p:to>
                                    </p:set>
                                    <p:animEffect transition="in" filter="wipe(up)">
                                      <p:cBhvr>
                                        <p:cTn id="11" dur="500"/>
                                        <p:tgtEl>
                                          <p:spTgt spid="3369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wipe(up)">
                                      <p:cBhvr>
                                        <p:cTn id="16" dur="500"/>
                                        <p:tgtEl>
                                          <p:spTgt spid="24582"/>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36903"/>
                                        </p:tgtEl>
                                        <p:attrNameLst>
                                          <p:attrName>style.visibility</p:attrName>
                                        </p:attrNameLst>
                                      </p:cBhvr>
                                      <p:to>
                                        <p:strVal val="visible"/>
                                      </p:to>
                                    </p:set>
                                    <p:animEffect transition="in" filter="wipe(up)">
                                      <p:cBhvr>
                                        <p:cTn id="20" dur="500"/>
                                        <p:tgtEl>
                                          <p:spTgt spid="3369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wipe(up)">
                                      <p:cBhvr>
                                        <p:cTn id="25" dur="500"/>
                                        <p:tgtEl>
                                          <p:spTgt spid="24580"/>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36901"/>
                                        </p:tgtEl>
                                        <p:attrNameLst>
                                          <p:attrName>style.visibility</p:attrName>
                                        </p:attrNameLst>
                                      </p:cBhvr>
                                      <p:to>
                                        <p:strVal val="visible"/>
                                      </p:to>
                                    </p:set>
                                    <p:animEffect transition="in" filter="wipe(up)">
                                      <p:cBhvr>
                                        <p:cTn id="29" dur="500"/>
                                        <p:tgtEl>
                                          <p:spTgt spid="3369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4578"/>
                                        </p:tgtEl>
                                        <p:attrNameLst>
                                          <p:attrName>style.visibility</p:attrName>
                                        </p:attrNameLst>
                                      </p:cBhvr>
                                      <p:to>
                                        <p:strVal val="visible"/>
                                      </p:to>
                                    </p:set>
                                    <p:animEffect transition="in" filter="wipe(up)">
                                      <p:cBhvr>
                                        <p:cTn id="34" dur="500"/>
                                        <p:tgtEl>
                                          <p:spTgt spid="24578"/>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336899"/>
                                        </p:tgtEl>
                                        <p:attrNameLst>
                                          <p:attrName>style.visibility</p:attrName>
                                        </p:attrNameLst>
                                      </p:cBhvr>
                                      <p:to>
                                        <p:strVal val="visible"/>
                                      </p:to>
                                    </p:set>
                                    <p:animEffect transition="in" filter="wipe(up)">
                                      <p:cBhvr>
                                        <p:cTn id="38" dur="500"/>
                                        <p:tgtEl>
                                          <p:spTgt spid="3368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6907"/>
                                        </p:tgtEl>
                                        <p:attrNameLst>
                                          <p:attrName>style.visibility</p:attrName>
                                        </p:attrNameLst>
                                      </p:cBhvr>
                                      <p:to>
                                        <p:strVal val="visible"/>
                                      </p:to>
                                    </p:set>
                                    <p:anim calcmode="lin" valueType="num">
                                      <p:cBhvr additive="base">
                                        <p:cTn id="43" dur="500" fill="hold"/>
                                        <p:tgtEl>
                                          <p:spTgt spid="336907"/>
                                        </p:tgtEl>
                                        <p:attrNameLst>
                                          <p:attrName>ppt_x</p:attrName>
                                        </p:attrNameLst>
                                      </p:cBhvr>
                                      <p:tavLst>
                                        <p:tav tm="0">
                                          <p:val>
                                            <p:strVal val="0-#ppt_w/2"/>
                                          </p:val>
                                        </p:tav>
                                        <p:tav tm="100000">
                                          <p:val>
                                            <p:strVal val="#ppt_x"/>
                                          </p:val>
                                        </p:tav>
                                      </p:tavLst>
                                    </p:anim>
                                    <p:anim calcmode="lin" valueType="num">
                                      <p:cBhvr additive="base">
                                        <p:cTn id="44" dur="500" fill="hold"/>
                                        <p:tgtEl>
                                          <p:spTgt spid="336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p:bldP spid="336901" grpId="0"/>
      <p:bldP spid="336903" grpId="0"/>
      <p:bldP spid="336905" grpId="0"/>
      <p:bldP spid="3369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0"/>
            <a:ext cx="9144000" cy="892175"/>
          </a:xfrm>
          <a:noFill/>
        </p:spPr>
        <p:txBody>
          <a:bodyPr/>
          <a:lstStyle/>
          <a:p>
            <a:r>
              <a:rPr lang="en-US" sz="2800" u="none" smtClean="0">
                <a:effectLst/>
              </a:rPr>
              <a:t>Undesirable Consequences</a:t>
            </a:r>
            <a:endParaRPr lang="cs-CZ" sz="2800" u="none" smtClean="0">
              <a:effectLst/>
            </a:endParaRPr>
          </a:p>
        </p:txBody>
      </p:sp>
      <p:graphicFrame>
        <p:nvGraphicFramePr>
          <p:cNvPr id="341015" name="Group 23"/>
          <p:cNvGraphicFramePr>
            <a:graphicFrameLocks noGrp="1"/>
          </p:cNvGraphicFramePr>
          <p:nvPr/>
        </p:nvGraphicFramePr>
        <p:xfrm>
          <a:off x="1031875" y="1320800"/>
          <a:ext cx="7097713" cy="3813181"/>
        </p:xfrm>
        <a:graphic>
          <a:graphicData uri="http://schemas.openxmlformats.org/drawingml/2006/table">
            <a:tbl>
              <a:tblPr/>
              <a:tblGrid>
                <a:gridCol w="3359150"/>
                <a:gridCol w="3738563"/>
              </a:tblGrid>
              <a:tr h="569740">
                <a:tc>
                  <a:txBody>
                    <a:bodyPr/>
                    <a:lstStyle/>
                    <a:p>
                      <a:pPr marL="0" marR="0" lvl="0" indent="0" algn="ctr"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chemeClr val="accent1"/>
                          </a:solidFill>
                          <a:effectLst>
                            <a:outerShdw blurRad="38100" dist="38100" dir="2700000" algn="tl">
                              <a:srgbClr val="000000"/>
                            </a:outerShdw>
                          </a:effectLst>
                          <a:latin typeface="Arial" pitchFamily="34" charset="0"/>
                        </a:rPr>
                        <a:t>Type of detriment</a:t>
                      </a:r>
                      <a:endParaRPr kumimoji="0" lang="en-GB" sz="2800" b="1" i="0" u="none" strike="noStrike" cap="none" normalizeH="0" baseline="0" smtClean="0">
                        <a:ln>
                          <a:noFill/>
                        </a:ln>
                        <a:solidFill>
                          <a:schemeClr val="accent1"/>
                        </a:solidFill>
                        <a:effectLst>
                          <a:outerShdw blurRad="38100" dist="38100" dir="2700000" algn="tl">
                            <a:srgbClr val="000000"/>
                          </a:outerShdw>
                        </a:effectLst>
                        <a:latin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chemeClr val="accent1"/>
                          </a:solidFill>
                          <a:effectLst>
                            <a:outerShdw blurRad="38100" dist="38100" dir="2700000" algn="tl">
                              <a:srgbClr val="000000"/>
                            </a:outerShdw>
                          </a:effectLst>
                          <a:latin typeface="Arial" pitchFamily="34" charset="0"/>
                        </a:rPr>
                        <a:t>Measuring unit</a:t>
                      </a:r>
                      <a:endParaRPr kumimoji="0" lang="en-GB" sz="2800" b="1" i="0" u="none" strike="noStrike" cap="none" normalizeH="0" baseline="0" smtClean="0">
                        <a:ln>
                          <a:noFill/>
                        </a:ln>
                        <a:solidFill>
                          <a:schemeClr val="accent1"/>
                        </a:solidFill>
                        <a:effectLst>
                          <a:outerShdw blurRad="38100" dist="38100" dir="2700000" algn="tl">
                            <a:srgbClr val="000000"/>
                          </a:outerShdw>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72894">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Human death</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Number of deaths</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55">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Health effects</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Number of affected (injured) persons</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55">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Regions uninhabitable</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Surface area (km</a:t>
                      </a:r>
                      <a:r>
                        <a:rPr kumimoji="0" lang="en-US" sz="2800" b="1" i="0" u="none" strike="noStrike" cap="none" normalizeH="0" baseline="30000" smtClean="0">
                          <a:ln>
                            <a:noFill/>
                          </a:ln>
                          <a:solidFill>
                            <a:srgbClr val="000099"/>
                          </a:solidFill>
                          <a:effectLst/>
                          <a:latin typeface="Arial" pitchFamily="34" charset="0"/>
                        </a:rPr>
                        <a:t>2</a:t>
                      </a:r>
                      <a:r>
                        <a:rPr kumimoji="0" lang="en-US" sz="2800" b="1" i="0" u="none" strike="noStrike" cap="none" normalizeH="0" baseline="0" smtClean="0">
                          <a:ln>
                            <a:noFill/>
                          </a:ln>
                          <a:solidFill>
                            <a:srgbClr val="000099"/>
                          </a:solidFill>
                          <a:effectLst/>
                          <a:latin typeface="Arial" pitchFamily="34" charset="0"/>
                        </a:rPr>
                        <a:t>)</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831">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Material damage </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5000"/>
                        </a:spcBef>
                        <a:spcAft>
                          <a:spcPct val="0"/>
                        </a:spcAft>
                        <a:buClr>
                          <a:srgbClr val="020288"/>
                        </a:buClr>
                        <a:buSzPct val="110000"/>
                        <a:buFont typeface="Wingdings" pitchFamily="2" charset="2"/>
                        <a:buNone/>
                        <a:tabLst/>
                      </a:pPr>
                      <a:r>
                        <a:rPr kumimoji="0" lang="en-US" sz="2800" b="1" i="0" u="none" strike="noStrike" cap="none" normalizeH="0" baseline="0" smtClean="0">
                          <a:ln>
                            <a:noFill/>
                          </a:ln>
                          <a:solidFill>
                            <a:srgbClr val="000099"/>
                          </a:solidFill>
                          <a:effectLst/>
                          <a:latin typeface="Arial" pitchFamily="34" charset="0"/>
                        </a:rPr>
                        <a:t>Monetary units</a:t>
                      </a:r>
                      <a:endParaRPr kumimoji="0" lang="en-GB" sz="2800" b="1" i="0" u="none" strike="noStrike" cap="none" normalizeH="0" baseline="0" smtClean="0">
                        <a:ln>
                          <a:noFill/>
                        </a:ln>
                        <a:solidFill>
                          <a:srgbClr val="000099"/>
                        </a:solidFill>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36525" y="0"/>
            <a:ext cx="8788400" cy="941388"/>
          </a:xfrm>
        </p:spPr>
        <p:txBody>
          <a:bodyPr/>
          <a:lstStyle/>
          <a:p>
            <a:r>
              <a:rPr lang="en-US" sz="2800" u="none" dirty="0" smtClean="0">
                <a:effectLst/>
              </a:rPr>
              <a:t>Systems with Dual States and Reliability Analysis</a:t>
            </a:r>
            <a:endParaRPr lang="cs-CZ" sz="2800" u="none" dirty="0" smtClean="0">
              <a:effectLst/>
            </a:endParaRPr>
          </a:p>
        </p:txBody>
      </p:sp>
      <p:sp>
        <p:nvSpPr>
          <p:cNvPr id="34818" name="Rectangle 3"/>
          <p:cNvSpPr>
            <a:spLocks noGrp="1" noChangeArrowheads="1"/>
          </p:cNvSpPr>
          <p:nvPr>
            <p:ph type="body" idx="1"/>
          </p:nvPr>
        </p:nvSpPr>
        <p:spPr>
          <a:xfrm>
            <a:off x="288925" y="1146175"/>
            <a:ext cx="8604250" cy="5059363"/>
          </a:xfrm>
        </p:spPr>
        <p:txBody>
          <a:bodyPr/>
          <a:lstStyle/>
          <a:p>
            <a:r>
              <a:rPr lang="en-US" smtClean="0">
                <a:solidFill>
                  <a:schemeClr val="tx1"/>
                </a:solidFill>
                <a:effectLst/>
              </a:rPr>
              <a:t>Equipment/components can be in one of the two mutually exclusive states: </a:t>
            </a:r>
            <a:r>
              <a:rPr lang="en-US" i="1" smtClean="0">
                <a:solidFill>
                  <a:srgbClr val="0000FF"/>
                </a:solidFill>
                <a:effectLst/>
              </a:rPr>
              <a:t>operational or failed </a:t>
            </a:r>
          </a:p>
          <a:p>
            <a:pPr>
              <a:spcBef>
                <a:spcPct val="50000"/>
              </a:spcBef>
            </a:pPr>
            <a:r>
              <a:rPr lang="en-US" smtClean="0">
                <a:solidFill>
                  <a:schemeClr val="tx1"/>
                </a:solidFill>
                <a:effectLst/>
              </a:rPr>
              <a:t>Complex technical </a:t>
            </a:r>
            <a:r>
              <a:rPr lang="en-US" smtClean="0">
                <a:solidFill>
                  <a:srgbClr val="0000FF"/>
                </a:solidFill>
                <a:effectLst/>
              </a:rPr>
              <a:t>systems</a:t>
            </a:r>
            <a:r>
              <a:rPr lang="en-US" smtClean="0">
                <a:solidFill>
                  <a:schemeClr val="tx1"/>
                </a:solidFill>
                <a:effectLst/>
              </a:rPr>
              <a:t> consist of many components and can also be either in </a:t>
            </a:r>
            <a:r>
              <a:rPr lang="en-US" smtClean="0">
                <a:solidFill>
                  <a:srgbClr val="0000FF"/>
                </a:solidFill>
                <a:effectLst/>
              </a:rPr>
              <a:t>operational or failed state</a:t>
            </a:r>
          </a:p>
          <a:p>
            <a:pPr lvl="1">
              <a:spcBef>
                <a:spcPct val="25000"/>
              </a:spcBef>
              <a:buFont typeface="Wingdings" pitchFamily="2" charset="2"/>
              <a:buChar char="ü"/>
            </a:pPr>
            <a:r>
              <a:rPr lang="en-US" sz="2800" b="0" smtClean="0">
                <a:solidFill>
                  <a:schemeClr val="tx1"/>
                </a:solidFill>
              </a:rPr>
              <a:t> Redundancies increase reliability</a:t>
            </a:r>
          </a:p>
          <a:p>
            <a:pPr>
              <a:spcBef>
                <a:spcPct val="50000"/>
              </a:spcBef>
            </a:pPr>
            <a:r>
              <a:rPr lang="en-US" smtClean="0">
                <a:solidFill>
                  <a:schemeClr val="tx1"/>
                </a:solidFill>
                <a:effectLst/>
              </a:rPr>
              <a:t>The</a:t>
            </a:r>
            <a:r>
              <a:rPr lang="en-US" smtClean="0">
                <a:solidFill>
                  <a:srgbClr val="0000FF"/>
                </a:solidFill>
                <a:effectLst/>
              </a:rPr>
              <a:t> tool </a:t>
            </a:r>
            <a:r>
              <a:rPr lang="en-US" smtClean="0">
                <a:solidFill>
                  <a:schemeClr val="tx1"/>
                </a:solidFill>
                <a:effectLst/>
              </a:rPr>
              <a:t>to analyze systems that have two states is </a:t>
            </a:r>
            <a:r>
              <a:rPr lang="en-US" i="1" smtClean="0">
                <a:solidFill>
                  <a:srgbClr val="0000FF"/>
                </a:solidFill>
                <a:effectLst/>
              </a:rPr>
              <a:t>Boolean algebra</a:t>
            </a:r>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915988" y="15875"/>
            <a:ext cx="7391400" cy="501650"/>
          </a:xfrm>
          <a:prstGeom prst="rect">
            <a:avLst/>
          </a:prstGeom>
          <a:noFill/>
          <a:ln w="9525">
            <a:noFill/>
            <a:miter lim="800000"/>
            <a:headEnd/>
            <a:tailEnd/>
          </a:ln>
        </p:spPr>
        <p:txBody>
          <a:bodyPr anchor="ctr">
            <a:spAutoFit/>
          </a:bodyPr>
          <a:lstStyle/>
          <a:p>
            <a:pPr algn="ctr" eaLnBrk="0" hangingPunct="0">
              <a:lnSpc>
                <a:spcPts val="3200"/>
              </a:lnSpc>
            </a:pPr>
            <a:r>
              <a:rPr lang="en-GB" sz="2800" b="1" dirty="0">
                <a:solidFill>
                  <a:srgbClr val="000066"/>
                </a:solidFill>
              </a:rPr>
              <a:t>Boolean Algebra</a:t>
            </a:r>
          </a:p>
        </p:txBody>
      </p:sp>
      <p:sp>
        <p:nvSpPr>
          <p:cNvPr id="35842" name="Text Box 3"/>
          <p:cNvSpPr txBox="1">
            <a:spLocks noChangeArrowheads="1"/>
          </p:cNvSpPr>
          <p:nvPr/>
        </p:nvSpPr>
        <p:spPr bwMode="auto">
          <a:xfrm>
            <a:off x="355600" y="868363"/>
            <a:ext cx="8489950" cy="1211262"/>
          </a:xfrm>
          <a:prstGeom prst="rect">
            <a:avLst/>
          </a:prstGeom>
          <a:noFill/>
          <a:ln w="9525">
            <a:noFill/>
            <a:miter lim="800000"/>
            <a:headEnd/>
            <a:tailEnd/>
          </a:ln>
        </p:spPr>
        <p:txBody>
          <a:bodyPr lIns="360000" tIns="180000" rIns="360000" bIns="180000">
            <a:spAutoFit/>
          </a:bodyPr>
          <a:lstStyle/>
          <a:p>
            <a:pPr eaLnBrk="0" hangingPunct="0">
              <a:spcBef>
                <a:spcPct val="50000"/>
              </a:spcBef>
              <a:buFontTx/>
              <a:buChar char="•"/>
            </a:pPr>
            <a:r>
              <a:rPr lang="en-GB" sz="3200" b="1">
                <a:latin typeface="Verdana" pitchFamily="34" charset="0"/>
              </a:rPr>
              <a:t> </a:t>
            </a:r>
            <a:r>
              <a:rPr lang="en-GB" sz="2400" b="1">
                <a:latin typeface="Verdana" pitchFamily="34" charset="0"/>
              </a:rPr>
              <a:t>George Boole, British mathematician (1815-1864)</a:t>
            </a:r>
          </a:p>
        </p:txBody>
      </p:sp>
      <p:sp>
        <p:nvSpPr>
          <p:cNvPr id="35843" name="Text Box 6"/>
          <p:cNvSpPr txBox="1">
            <a:spLocks noChangeArrowheads="1"/>
          </p:cNvSpPr>
          <p:nvPr/>
        </p:nvSpPr>
        <p:spPr bwMode="auto">
          <a:xfrm>
            <a:off x="357188" y="1935163"/>
            <a:ext cx="8382000" cy="846137"/>
          </a:xfrm>
          <a:prstGeom prst="rect">
            <a:avLst/>
          </a:prstGeom>
          <a:noFill/>
          <a:ln w="9525">
            <a:noFill/>
            <a:miter lim="800000"/>
            <a:headEnd/>
            <a:tailEnd/>
          </a:ln>
        </p:spPr>
        <p:txBody>
          <a:bodyPr lIns="360000" tIns="180000" rIns="360000" bIns="180000">
            <a:spAutoFit/>
          </a:bodyPr>
          <a:lstStyle/>
          <a:p>
            <a:pPr algn="just" eaLnBrk="0" hangingPunct="0">
              <a:buFontTx/>
              <a:buChar char="•"/>
            </a:pPr>
            <a:r>
              <a:rPr lang="en-GB" sz="3200" b="1">
                <a:latin typeface="Verdana" pitchFamily="34" charset="0"/>
              </a:rPr>
              <a:t> </a:t>
            </a:r>
            <a:r>
              <a:rPr lang="en-GB" sz="2400" b="1">
                <a:latin typeface="Verdana" pitchFamily="34" charset="0"/>
              </a:rPr>
              <a:t>Boolean variables:</a:t>
            </a:r>
          </a:p>
        </p:txBody>
      </p:sp>
      <p:sp>
        <p:nvSpPr>
          <p:cNvPr id="35844" name="Text Box 7"/>
          <p:cNvSpPr txBox="1">
            <a:spLocks noChangeArrowheads="1"/>
          </p:cNvSpPr>
          <p:nvPr/>
        </p:nvSpPr>
        <p:spPr bwMode="auto">
          <a:xfrm>
            <a:off x="1030288" y="2671763"/>
            <a:ext cx="8382000" cy="2435225"/>
          </a:xfrm>
          <a:prstGeom prst="rect">
            <a:avLst/>
          </a:prstGeom>
          <a:noFill/>
          <a:ln w="9525">
            <a:noFill/>
            <a:miter lim="800000"/>
            <a:headEnd/>
            <a:tailEnd/>
          </a:ln>
        </p:spPr>
        <p:txBody>
          <a:bodyPr lIns="360000" tIns="180000" rIns="360000" bIns="180000">
            <a:spAutoFit/>
          </a:bodyPr>
          <a:lstStyle/>
          <a:p>
            <a:pPr algn="just" eaLnBrk="0" hangingPunct="0">
              <a:buFont typeface="Wingdings" pitchFamily="2" charset="2"/>
              <a:buChar char="ü"/>
            </a:pPr>
            <a:r>
              <a:rPr lang="en-GB" sz="2400" b="1">
                <a:latin typeface="Verdana" pitchFamily="34" charset="0"/>
              </a:rPr>
              <a:t> They can take only 2 different values</a:t>
            </a:r>
          </a:p>
          <a:p>
            <a:pPr algn="just" eaLnBrk="0" hangingPunct="0">
              <a:spcBef>
                <a:spcPct val="35000"/>
              </a:spcBef>
              <a:buFont typeface="Wingdings" pitchFamily="2" charset="2"/>
              <a:buChar char="ü"/>
            </a:pPr>
            <a:r>
              <a:rPr lang="en-GB" sz="2400" b="1">
                <a:latin typeface="Verdana" pitchFamily="34" charset="0"/>
              </a:rPr>
              <a:t> Several sets of value names can be used:</a:t>
            </a:r>
          </a:p>
          <a:p>
            <a:pPr algn="just" eaLnBrk="0" hangingPunct="0"/>
            <a:endParaRPr lang="en-GB" sz="800" b="1">
              <a:latin typeface="Verdana" pitchFamily="34" charset="0"/>
            </a:endParaRPr>
          </a:p>
          <a:p>
            <a:pPr lvl="2" algn="just" eaLnBrk="0" hangingPunct="0"/>
            <a:r>
              <a:rPr lang="en-GB" sz="2400" b="1">
                <a:latin typeface="Verdana" pitchFamily="34" charset="0"/>
              </a:rPr>
              <a:t>	TRUE	  /  FALSE</a:t>
            </a:r>
          </a:p>
          <a:p>
            <a:pPr lvl="2" algn="just" eaLnBrk="0" hangingPunct="0"/>
            <a:r>
              <a:rPr lang="en-GB" sz="2400" b="1">
                <a:latin typeface="Verdana" pitchFamily="34" charset="0"/>
              </a:rPr>
              <a:t>	1 	  /  0</a:t>
            </a:r>
          </a:p>
          <a:p>
            <a:pPr lvl="2" algn="just" eaLnBrk="0" hangingPunct="0"/>
            <a:r>
              <a:rPr lang="en-GB" sz="2400" b="1">
                <a:latin typeface="Verdana" pitchFamily="34" charset="0"/>
              </a:rPr>
              <a:t>	Yes	  / No</a:t>
            </a:r>
          </a:p>
        </p:txBody>
      </p:sp>
      <p:sp>
        <p:nvSpPr>
          <p:cNvPr id="294919" name="AutoShape 7"/>
          <p:cNvSpPr>
            <a:spLocks noChangeArrowheads="1"/>
          </p:cNvSpPr>
          <p:nvPr/>
        </p:nvSpPr>
        <p:spPr bwMode="auto">
          <a:xfrm>
            <a:off x="269875" y="4429125"/>
            <a:ext cx="2403475" cy="1595438"/>
          </a:xfrm>
          <a:prstGeom prst="wedgeRectCallout">
            <a:avLst>
              <a:gd name="adj1" fmla="val 60236"/>
              <a:gd name="adj2" fmla="val -74676"/>
            </a:avLst>
          </a:prstGeom>
          <a:solidFill>
            <a:schemeClr val="accent1"/>
          </a:solidFill>
          <a:ln w="3175">
            <a:solidFill>
              <a:schemeClr val="tx1"/>
            </a:solidFill>
            <a:miter lim="800000"/>
            <a:headEnd type="none" w="sm" len="sm"/>
            <a:tailEnd type="none" w="sm" len="sm"/>
          </a:ln>
          <a:effectLst/>
          <a:extLst/>
        </p:spPr>
        <p:txBody>
          <a:bodyPr/>
          <a:lstStyle/>
          <a:p>
            <a:pPr algn="ctr">
              <a:defRPr/>
            </a:pPr>
            <a:r>
              <a:rPr lang="en-US" sz="2400" b="1">
                <a:latin typeface="Arial" pitchFamily="34" charset="0"/>
              </a:rPr>
              <a:t>Event happened</a:t>
            </a:r>
          </a:p>
          <a:p>
            <a:pPr algn="ctr">
              <a:defRPr/>
            </a:pPr>
            <a:r>
              <a:rPr lang="en-US" sz="2400" b="1">
                <a:solidFill>
                  <a:srgbClr val="FF0000"/>
                </a:solidFill>
                <a:effectLst>
                  <a:outerShdw blurRad="38100" dist="38100" dir="2700000" algn="tl">
                    <a:srgbClr val="000000"/>
                  </a:outerShdw>
                </a:effectLst>
                <a:latin typeface="Arial" pitchFamily="34" charset="0"/>
              </a:rPr>
              <a:t>(FAILURE occurred)</a:t>
            </a:r>
            <a:endParaRPr lang="de-DE" sz="2400" b="1">
              <a:latin typeface="Arial" pitchFamily="34" charset="0"/>
            </a:endParaRPr>
          </a:p>
        </p:txBody>
      </p:sp>
      <p:sp>
        <p:nvSpPr>
          <p:cNvPr id="294920" name="AutoShape 8"/>
          <p:cNvSpPr>
            <a:spLocks noChangeArrowheads="1"/>
          </p:cNvSpPr>
          <p:nvPr/>
        </p:nvSpPr>
        <p:spPr bwMode="auto">
          <a:xfrm>
            <a:off x="6527800" y="4556125"/>
            <a:ext cx="2328863" cy="1219200"/>
          </a:xfrm>
          <a:prstGeom prst="wedgeRectCallout">
            <a:avLst>
              <a:gd name="adj1" fmla="val -72565"/>
              <a:gd name="adj2" fmla="val -92838"/>
            </a:avLst>
          </a:prstGeom>
          <a:solidFill>
            <a:schemeClr val="accent1"/>
          </a:solidFill>
          <a:ln w="3175">
            <a:solidFill>
              <a:schemeClr val="tx1"/>
            </a:solidFill>
            <a:miter lim="800000"/>
            <a:headEnd type="none" w="sm" len="sm"/>
            <a:tailEnd type="none" w="sm" len="sm"/>
          </a:ln>
          <a:effectLst/>
          <a:extLst/>
        </p:spPr>
        <p:txBody>
          <a:bodyPr/>
          <a:lstStyle/>
          <a:p>
            <a:pPr algn="ctr">
              <a:defRPr/>
            </a:pPr>
            <a:r>
              <a:rPr lang="en-US" sz="2400" b="1">
                <a:latin typeface="Arial" pitchFamily="34" charset="0"/>
              </a:rPr>
              <a:t>Event did not happen</a:t>
            </a:r>
          </a:p>
          <a:p>
            <a:pPr algn="ctr">
              <a:defRPr/>
            </a:pPr>
            <a:r>
              <a:rPr lang="en-US" sz="2400" b="1">
                <a:solidFill>
                  <a:srgbClr val="FF0000"/>
                </a:solidFill>
                <a:effectLst>
                  <a:outerShdw blurRad="38100" dist="38100" dir="2700000" algn="tl">
                    <a:srgbClr val="000000"/>
                  </a:outerShdw>
                </a:effectLst>
                <a:latin typeface="Arial" pitchFamily="34" charset="0"/>
              </a:rPr>
              <a:t>(No FAILURE)</a:t>
            </a:r>
          </a:p>
          <a:p>
            <a:pPr algn="ctr">
              <a:defRPr/>
            </a:pPr>
            <a:endParaRPr lang="de-DE" sz="2400" b="1">
              <a:latin typeface="Arial" pitchFamily="34" charset="0"/>
            </a:endParaRPr>
          </a:p>
        </p:txBody>
      </p:sp>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72" name="Object 84"/>
          <p:cNvGraphicFramePr>
            <a:graphicFrameLocks noChangeAspect="1"/>
          </p:cNvGraphicFramePr>
          <p:nvPr/>
        </p:nvGraphicFramePr>
        <p:xfrm>
          <a:off x="3241675" y="4670425"/>
          <a:ext cx="5502275" cy="1216025"/>
        </p:xfrm>
        <a:graphic>
          <a:graphicData uri="http://schemas.openxmlformats.org/presentationml/2006/ole">
            <mc:AlternateContent xmlns:mc="http://schemas.openxmlformats.org/markup-compatibility/2006">
              <mc:Choice xmlns:v="urn:schemas-microsoft-com:vml" Requires="v">
                <p:oleObj spid="_x0000_s37996" name="Документ" r:id="rId3" imgW="5730346" imgH="1269377" progId="Word.Document.8">
                  <p:embed/>
                </p:oleObj>
              </mc:Choice>
              <mc:Fallback>
                <p:oleObj name="Документ" r:id="rId3" imgW="5730346" imgH="1269377" progId="Word.Document.8">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5" y="4670425"/>
                        <a:ext cx="5502275" cy="1216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75" name="Text Box 2"/>
          <p:cNvSpPr txBox="1">
            <a:spLocks noChangeArrowheads="1"/>
          </p:cNvSpPr>
          <p:nvPr/>
        </p:nvSpPr>
        <p:spPr bwMode="auto">
          <a:xfrm>
            <a:off x="331788" y="-169863"/>
            <a:ext cx="8529637" cy="914401"/>
          </a:xfrm>
          <a:prstGeom prst="rect">
            <a:avLst/>
          </a:prstGeom>
          <a:noFill/>
          <a:ln w="9525">
            <a:noFill/>
            <a:miter lim="800000"/>
            <a:headEnd/>
            <a:tailEnd/>
          </a:ln>
        </p:spPr>
        <p:txBody>
          <a:bodyPr anchor="ctr">
            <a:spAutoFit/>
          </a:bodyPr>
          <a:lstStyle/>
          <a:p>
            <a:pPr algn="ctr" eaLnBrk="0" hangingPunct="0">
              <a:lnSpc>
                <a:spcPts val="3200"/>
              </a:lnSpc>
            </a:pPr>
            <a:r>
              <a:rPr lang="en-GB" sz="2400" b="1" dirty="0"/>
              <a:t>Main Boolean Operators (</a:t>
            </a:r>
            <a:r>
              <a:rPr lang="en-GB" sz="2000" b="1" i="1" dirty="0"/>
              <a:t>X, Y – Boolean Variables)</a:t>
            </a:r>
          </a:p>
          <a:p>
            <a:pPr algn="ctr" eaLnBrk="0" hangingPunct="0">
              <a:lnSpc>
                <a:spcPts val="3200"/>
              </a:lnSpc>
            </a:pPr>
            <a:r>
              <a:rPr lang="en-GB" sz="2000" b="1" i="1" dirty="0"/>
              <a:t>“Truth tables”</a:t>
            </a:r>
          </a:p>
        </p:txBody>
      </p:sp>
      <p:sp>
        <p:nvSpPr>
          <p:cNvPr id="37976" name="Text Box 3"/>
          <p:cNvSpPr txBox="1">
            <a:spLocks noChangeArrowheads="1"/>
          </p:cNvSpPr>
          <p:nvPr/>
        </p:nvSpPr>
        <p:spPr bwMode="auto">
          <a:xfrm>
            <a:off x="244475" y="773113"/>
            <a:ext cx="3535363" cy="1495425"/>
          </a:xfrm>
          <a:prstGeom prst="rect">
            <a:avLst/>
          </a:prstGeom>
          <a:noFill/>
          <a:ln w="9525">
            <a:noFill/>
            <a:miter lim="800000"/>
            <a:headEnd/>
            <a:tailEnd/>
          </a:ln>
        </p:spPr>
        <p:txBody>
          <a:bodyPr>
            <a:spAutoFit/>
          </a:bodyPr>
          <a:lstStyle/>
          <a:p>
            <a:pPr marL="914400" indent="-914400" eaLnBrk="0" hangingPunct="0">
              <a:spcBef>
                <a:spcPct val="50000"/>
              </a:spcBef>
            </a:pPr>
            <a:r>
              <a:rPr lang="en-GB" sz="2000">
                <a:latin typeface="Verdana" pitchFamily="34" charset="0"/>
              </a:rPr>
              <a:t> </a:t>
            </a:r>
            <a:r>
              <a:rPr lang="en-GB" sz="1800" b="1">
                <a:latin typeface="Verdana" pitchFamily="34" charset="0"/>
              </a:rPr>
              <a:t>“OR”	</a:t>
            </a:r>
            <a:r>
              <a:rPr lang="en-GB" sz="1800" b="1">
                <a:solidFill>
                  <a:srgbClr val="0000FF"/>
                </a:solidFill>
                <a:latin typeface="Verdana" pitchFamily="34" charset="0"/>
              </a:rPr>
              <a:t>Disjunction</a:t>
            </a:r>
            <a:r>
              <a:rPr lang="en-GB" sz="1800" b="1">
                <a:latin typeface="Verdana" pitchFamily="34" charset="0"/>
              </a:rPr>
              <a:t>: (</a:t>
            </a:r>
            <a:r>
              <a:rPr lang="en-GB" sz="1800" b="1">
                <a:latin typeface="Symbol" pitchFamily="18" charset="2"/>
              </a:rPr>
              <a:t>Ú</a:t>
            </a:r>
            <a:r>
              <a:rPr lang="en-GB" sz="1800" b="1">
                <a:latin typeface="Verdana" pitchFamily="34" charset="0"/>
              </a:rPr>
              <a:t>), frequently, the arithmetic addition symbol is used instead: +</a:t>
            </a:r>
          </a:p>
        </p:txBody>
      </p:sp>
      <p:graphicFrame>
        <p:nvGraphicFramePr>
          <p:cNvPr id="37973" name="Object 85"/>
          <p:cNvGraphicFramePr>
            <a:graphicFrameLocks noChangeAspect="1"/>
          </p:cNvGraphicFramePr>
          <p:nvPr/>
        </p:nvGraphicFramePr>
        <p:xfrm>
          <a:off x="3773488" y="798513"/>
          <a:ext cx="5303837" cy="1744662"/>
        </p:xfrm>
        <a:graphic>
          <a:graphicData uri="http://schemas.openxmlformats.org/presentationml/2006/ole">
            <mc:AlternateContent xmlns:mc="http://schemas.openxmlformats.org/markup-compatibility/2006">
              <mc:Choice xmlns:v="urn:schemas-microsoft-com:vml" Requires="v">
                <p:oleObj spid="_x0000_s37997" name="Документ" r:id="rId5" imgW="5739342" imgH="1901362" progId="Word.Document.8">
                  <p:embed/>
                </p:oleObj>
              </mc:Choice>
              <mc:Fallback>
                <p:oleObj name="Документ" r:id="rId5" imgW="5739342" imgH="1901362" progId="Word.Document.8">
                  <p:embed/>
                  <p:pic>
                    <p:nvPicPr>
                      <p:cNvPr id="0" name="Picture 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488" y="798513"/>
                        <a:ext cx="5303837"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77" name="Text Box 6"/>
          <p:cNvSpPr txBox="1">
            <a:spLocks noChangeArrowheads="1"/>
          </p:cNvSpPr>
          <p:nvPr/>
        </p:nvSpPr>
        <p:spPr bwMode="auto">
          <a:xfrm>
            <a:off x="0" y="2598738"/>
            <a:ext cx="4470400" cy="1771650"/>
          </a:xfrm>
          <a:prstGeom prst="rect">
            <a:avLst/>
          </a:prstGeom>
          <a:noFill/>
          <a:ln w="9525">
            <a:noFill/>
            <a:miter lim="800000"/>
            <a:headEnd/>
            <a:tailEnd/>
          </a:ln>
        </p:spPr>
        <p:txBody>
          <a:bodyPr>
            <a:spAutoFit/>
          </a:bodyPr>
          <a:lstStyle/>
          <a:p>
            <a:pPr marL="1143000" indent="-1143000" eaLnBrk="0" hangingPunct="0">
              <a:spcBef>
                <a:spcPct val="50000"/>
              </a:spcBef>
            </a:pPr>
            <a:r>
              <a:rPr lang="en-GB" sz="2000" dirty="0">
                <a:latin typeface="Verdana" pitchFamily="34" charset="0"/>
              </a:rPr>
              <a:t> </a:t>
            </a:r>
            <a:r>
              <a:rPr lang="en-GB" sz="1800" b="1" dirty="0">
                <a:latin typeface="Verdana" pitchFamily="34" charset="0"/>
              </a:rPr>
              <a:t>“AND”   </a:t>
            </a:r>
            <a:r>
              <a:rPr lang="en-GB" sz="1800" b="1" dirty="0">
                <a:solidFill>
                  <a:srgbClr val="0000FF"/>
                </a:solidFill>
                <a:latin typeface="Verdana" pitchFamily="34" charset="0"/>
              </a:rPr>
              <a:t>Conjunction</a:t>
            </a:r>
            <a:r>
              <a:rPr lang="en-GB" sz="1800" b="1" dirty="0">
                <a:latin typeface="Verdana" pitchFamily="34" charset="0"/>
              </a:rPr>
              <a:t>: (</a:t>
            </a:r>
            <a:r>
              <a:rPr lang="en-GB" sz="1800" b="1" dirty="0">
                <a:latin typeface="Symbol" pitchFamily="18" charset="2"/>
              </a:rPr>
              <a:t>Ù</a:t>
            </a:r>
            <a:r>
              <a:rPr lang="en-GB" sz="1800" b="1" dirty="0">
                <a:latin typeface="Verdana" pitchFamily="34" charset="0"/>
              </a:rPr>
              <a:t>); frequently, the arithmetic multiplication symbols are used instead: x, ·, *</a:t>
            </a:r>
          </a:p>
          <a:p>
            <a:pPr marL="1143000" indent="-1143000" eaLnBrk="0" hangingPunct="0">
              <a:lnSpc>
                <a:spcPct val="50000"/>
              </a:lnSpc>
              <a:spcBef>
                <a:spcPct val="50000"/>
              </a:spcBef>
            </a:pPr>
            <a:endParaRPr lang="en-GB" sz="1800" b="1" dirty="0">
              <a:latin typeface="Verdana" pitchFamily="34" charset="0"/>
            </a:endParaRPr>
          </a:p>
        </p:txBody>
      </p:sp>
      <p:graphicFrame>
        <p:nvGraphicFramePr>
          <p:cNvPr id="37974" name="Object 86"/>
          <p:cNvGraphicFramePr>
            <a:graphicFrameLocks noChangeAspect="1"/>
          </p:cNvGraphicFramePr>
          <p:nvPr/>
        </p:nvGraphicFramePr>
        <p:xfrm>
          <a:off x="3806825" y="2643188"/>
          <a:ext cx="5287963" cy="1746250"/>
        </p:xfrm>
        <a:graphic>
          <a:graphicData uri="http://schemas.openxmlformats.org/presentationml/2006/ole">
            <mc:AlternateContent xmlns:mc="http://schemas.openxmlformats.org/markup-compatibility/2006">
              <mc:Choice xmlns:v="urn:schemas-microsoft-com:vml" Requires="v">
                <p:oleObj spid="_x0000_s37998" name="Документ" r:id="rId7" imgW="5730346" imgH="1898117" progId="Word.Document.8">
                  <p:embed/>
                </p:oleObj>
              </mc:Choice>
              <mc:Fallback>
                <p:oleObj name="Документ" r:id="rId7" imgW="5730346" imgH="1898117" progId="Word.Document.8">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825" y="2643188"/>
                        <a:ext cx="5287963" cy="174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78" name="Text Box 8"/>
          <p:cNvSpPr txBox="1">
            <a:spLocks noChangeArrowheads="1"/>
          </p:cNvSpPr>
          <p:nvPr/>
        </p:nvSpPr>
        <p:spPr bwMode="auto">
          <a:xfrm>
            <a:off x="376238" y="4487863"/>
            <a:ext cx="3514725" cy="1654175"/>
          </a:xfrm>
          <a:prstGeom prst="rect">
            <a:avLst/>
          </a:prstGeom>
          <a:noFill/>
          <a:ln w="9525">
            <a:noFill/>
            <a:miter lim="800000"/>
            <a:headEnd/>
            <a:tailEnd/>
          </a:ln>
        </p:spPr>
        <p:txBody>
          <a:bodyPr>
            <a:spAutoFit/>
          </a:bodyPr>
          <a:lstStyle/>
          <a:p>
            <a:pPr marL="893763" indent="-893763" eaLnBrk="0" hangingPunct="0">
              <a:lnSpc>
                <a:spcPct val="95000"/>
              </a:lnSpc>
              <a:spcBef>
                <a:spcPct val="50000"/>
              </a:spcBef>
            </a:pPr>
            <a:r>
              <a:rPr lang="en-GB" sz="1800" b="1">
                <a:latin typeface="Verdana" pitchFamily="34" charset="0"/>
              </a:rPr>
              <a:t>“NOT”	</a:t>
            </a:r>
            <a:r>
              <a:rPr lang="en-GB" sz="1800" b="1">
                <a:solidFill>
                  <a:srgbClr val="0000FF"/>
                </a:solidFill>
                <a:latin typeface="Verdana" pitchFamily="34" charset="0"/>
              </a:rPr>
              <a:t>Negation</a:t>
            </a:r>
            <a:r>
              <a:rPr lang="en-GB" sz="1800" b="1">
                <a:latin typeface="Verdana" pitchFamily="34" charset="0"/>
              </a:rPr>
              <a:t>: Several symbols added to the Boolean variable are used, such as: “/”, “ ’ ”: /X,  X’</a:t>
            </a:r>
          </a:p>
        </p:txBody>
      </p:sp>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196080" y="74295"/>
            <a:ext cx="8801100" cy="249237"/>
          </a:xfrm>
          <a:noFill/>
        </p:spPr>
        <p:txBody>
          <a:bodyPr/>
          <a:lstStyle/>
          <a:p>
            <a:r>
              <a:rPr lang="en-US" altLang="de-DE" sz="2800" u="none" kern="1200" dirty="0">
                <a:latin typeface="Arial" charset="0"/>
                <a:ea typeface="+mn-ea"/>
                <a:cs typeface="+mn-cs"/>
              </a:rPr>
              <a:t>Main goal of PSA model</a:t>
            </a:r>
          </a:p>
        </p:txBody>
      </p:sp>
      <p:sp>
        <p:nvSpPr>
          <p:cNvPr id="38914" name="Rectangle 3"/>
          <p:cNvSpPr>
            <a:spLocks noGrp="1" noChangeArrowheads="1"/>
          </p:cNvSpPr>
          <p:nvPr>
            <p:ph type="body" idx="4294967295"/>
          </p:nvPr>
        </p:nvSpPr>
        <p:spPr>
          <a:xfrm>
            <a:off x="360363" y="1268413"/>
            <a:ext cx="8172450" cy="4902200"/>
          </a:xfrm>
          <a:noFill/>
        </p:spPr>
        <p:txBody>
          <a:bodyPr/>
          <a:lstStyle/>
          <a:p>
            <a:pPr marL="381000" indent="-381000">
              <a:spcBef>
                <a:spcPct val="55000"/>
              </a:spcBef>
            </a:pPr>
            <a:r>
              <a:rPr lang="en-US" altLang="de-DE" sz="1800" smtClean="0">
                <a:effectLst/>
              </a:rPr>
              <a:t>Develop Boolean expression for:</a:t>
            </a:r>
            <a:r>
              <a:rPr lang="ru-RU" altLang="de-DE" sz="1800" smtClean="0">
                <a:effectLst/>
              </a:rPr>
              <a:t> </a:t>
            </a:r>
          </a:p>
          <a:p>
            <a:pPr marL="781050" lvl="1" indent="-381000">
              <a:spcBef>
                <a:spcPct val="55000"/>
              </a:spcBef>
            </a:pPr>
            <a:r>
              <a:rPr lang="en-US" altLang="de-DE" sz="1800" smtClean="0"/>
              <a:t>System failures</a:t>
            </a:r>
            <a:endParaRPr lang="ru-RU" altLang="de-DE" sz="1800" smtClean="0"/>
          </a:p>
          <a:p>
            <a:pPr marL="781050" lvl="1" indent="-381000">
              <a:spcBef>
                <a:spcPct val="55000"/>
              </a:spcBef>
            </a:pPr>
            <a:r>
              <a:rPr lang="en-US" altLang="de-DE" sz="1800" smtClean="0"/>
              <a:t>Negative consequences of initiatin</a:t>
            </a:r>
            <a:r>
              <a:rPr lang="de-DE" altLang="de-DE" sz="1800" smtClean="0"/>
              <a:t>g events</a:t>
            </a:r>
            <a:r>
              <a:rPr lang="ru-RU" altLang="de-DE" sz="1800" smtClean="0"/>
              <a:t>  </a:t>
            </a:r>
          </a:p>
          <a:p>
            <a:pPr marL="1200150" lvl="2" indent="-381000">
              <a:spcBef>
                <a:spcPts val="600"/>
              </a:spcBef>
            </a:pPr>
            <a:r>
              <a:rPr lang="en-US" altLang="de-DE" sz="1800" smtClean="0"/>
              <a:t>Core damage</a:t>
            </a:r>
            <a:endParaRPr lang="ru-RU" altLang="de-DE" sz="1800" smtClean="0"/>
          </a:p>
          <a:p>
            <a:pPr marL="1200150" lvl="2" indent="-381000">
              <a:spcBef>
                <a:spcPts val="600"/>
              </a:spcBef>
            </a:pPr>
            <a:r>
              <a:rPr lang="en-US" altLang="de-DE" sz="1800" smtClean="0"/>
              <a:t>Radioactive release, etc.</a:t>
            </a:r>
            <a:endParaRPr lang="ru-RU" altLang="de-DE" sz="1800" smtClean="0"/>
          </a:p>
          <a:p>
            <a:pPr marL="381000" indent="-381000">
              <a:spcBef>
                <a:spcPct val="55000"/>
              </a:spcBef>
            </a:pPr>
            <a:r>
              <a:rPr lang="en-US" altLang="de-DE" sz="1800" smtClean="0">
                <a:effectLst/>
              </a:rPr>
              <a:t>Transform</a:t>
            </a:r>
            <a:r>
              <a:rPr lang="ru-RU" altLang="de-DE" sz="1800" smtClean="0">
                <a:effectLst/>
              </a:rPr>
              <a:t> </a:t>
            </a:r>
            <a:r>
              <a:rPr lang="en-US" altLang="de-DE" sz="1800" smtClean="0">
                <a:effectLst/>
              </a:rPr>
              <a:t>Boolean expression in the form convenient for analysis and quantification</a:t>
            </a:r>
            <a:endParaRPr lang="ru-RU" altLang="de-DE" sz="1800" smtClean="0">
              <a:effectLst/>
            </a:endParaRPr>
          </a:p>
          <a:p>
            <a:pPr marL="781050" lvl="1" indent="-381000">
              <a:spcBef>
                <a:spcPct val="55000"/>
              </a:spcBef>
            </a:pPr>
            <a:r>
              <a:rPr lang="en-US" altLang="de-DE" sz="1800" smtClean="0"/>
              <a:t>Minimal cut sets</a:t>
            </a:r>
            <a:r>
              <a:rPr lang="ru-RU" altLang="de-DE" sz="1800" smtClean="0"/>
              <a:t> </a:t>
            </a:r>
          </a:p>
          <a:p>
            <a:pPr marL="781050" lvl="1" indent="-381000">
              <a:spcBef>
                <a:spcPct val="55000"/>
              </a:spcBef>
            </a:pPr>
            <a:r>
              <a:rPr lang="en-US" altLang="de-DE" sz="1800" smtClean="0"/>
              <a:t>F (x1,x2,…….xn) = </a:t>
            </a:r>
            <a:r>
              <a:rPr lang="sk-SK" altLang="de-DE" sz="1800" i="1" smtClean="0">
                <a:solidFill>
                  <a:srgbClr val="0000FF"/>
                </a:solidFill>
              </a:rPr>
              <a:t>U</a:t>
            </a:r>
            <a:r>
              <a:rPr lang="en-US" altLang="de-DE" sz="1800" i="1" smtClean="0">
                <a:solidFill>
                  <a:srgbClr val="0000FF"/>
                </a:solidFill>
              </a:rPr>
              <a:t> (</a:t>
            </a:r>
            <a:r>
              <a:rPr lang="ru-RU" altLang="de-DE" sz="1800" i="1" smtClean="0">
                <a:solidFill>
                  <a:srgbClr val="0000FF"/>
                </a:solidFill>
              </a:rPr>
              <a:t>П(</a:t>
            </a:r>
            <a:r>
              <a:rPr lang="en-US" altLang="de-DE" sz="1800" i="1" smtClean="0">
                <a:solidFill>
                  <a:srgbClr val="0000FF"/>
                </a:solidFill>
              </a:rPr>
              <a:t>xi,xj,…,xk))</a:t>
            </a:r>
          </a:p>
          <a:p>
            <a:pPr marL="1200150" lvl="2" indent="-381000">
              <a:spcBef>
                <a:spcPct val="55000"/>
              </a:spcBef>
            </a:pPr>
            <a:r>
              <a:rPr lang="en-US" altLang="de-DE" sz="1800" i="1" smtClean="0">
                <a:solidFill>
                  <a:srgbClr val="0000FF"/>
                </a:solidFill>
              </a:rPr>
              <a:t>Minimization of </a:t>
            </a:r>
            <a:r>
              <a:rPr lang="ru-RU" altLang="de-DE" sz="1800" i="1" smtClean="0">
                <a:solidFill>
                  <a:srgbClr val="0000FF"/>
                </a:solidFill>
              </a:rPr>
              <a:t> </a:t>
            </a:r>
            <a:r>
              <a:rPr lang="en-US" altLang="de-DE" sz="1800" i="1" smtClean="0">
                <a:solidFill>
                  <a:srgbClr val="0000FF"/>
                </a:solidFill>
              </a:rPr>
              <a:t>Boolean expressions </a:t>
            </a:r>
          </a:p>
          <a:p>
            <a:pPr marL="381000" indent="-381000">
              <a:spcBef>
                <a:spcPct val="55000"/>
              </a:spcBef>
            </a:pPr>
            <a:r>
              <a:rPr lang="en-US" altLang="de-DE" sz="1800" smtClean="0">
                <a:effectLst/>
              </a:rPr>
              <a:t>Perform quantification of system failure probabilities and occurrence of severe consequences</a:t>
            </a:r>
            <a:endParaRPr lang="ru-RU" altLang="de-DE" sz="1800" smtClean="0">
              <a:effectLst/>
            </a:endParaRPr>
          </a:p>
          <a:p>
            <a:pPr marL="2125663" lvl="4" indent="-381000">
              <a:spcBef>
                <a:spcPct val="55000"/>
              </a:spcBef>
            </a:pPr>
            <a:endParaRPr lang="en-US" altLang="de-DE" smtClean="0"/>
          </a:p>
        </p:txBody>
      </p:sp>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71475" y="0"/>
            <a:ext cx="9144000" cy="658813"/>
          </a:xfrm>
        </p:spPr>
        <p:txBody>
          <a:bodyPr/>
          <a:lstStyle/>
          <a:p>
            <a:r>
              <a:rPr lang="en-US" altLang="de-DE" sz="2800" u="none" kern="1200" dirty="0">
                <a:latin typeface="Arial" charset="0"/>
                <a:ea typeface="+mn-ea"/>
                <a:cs typeface="+mn-cs"/>
              </a:rPr>
              <a:t>Minimization of </a:t>
            </a:r>
            <a:r>
              <a:rPr lang="ru-RU" altLang="de-DE" sz="2800" u="none" kern="1200" dirty="0">
                <a:latin typeface="Arial" charset="0"/>
                <a:ea typeface="+mn-ea"/>
                <a:cs typeface="+mn-cs"/>
              </a:rPr>
              <a:t> </a:t>
            </a:r>
            <a:r>
              <a:rPr lang="en-US" altLang="de-DE" sz="2800" u="none" kern="1200" dirty="0">
                <a:latin typeface="Arial" charset="0"/>
                <a:ea typeface="+mn-ea"/>
                <a:cs typeface="+mn-cs"/>
              </a:rPr>
              <a:t>Boolean expressions</a:t>
            </a:r>
            <a:endParaRPr lang="ru-RU" sz="2800" u="none" kern="1200" dirty="0">
              <a:latin typeface="Arial" charset="0"/>
              <a:ea typeface="+mn-ea"/>
              <a:cs typeface="+mn-cs"/>
            </a:endParaRPr>
          </a:p>
        </p:txBody>
      </p:sp>
      <p:sp>
        <p:nvSpPr>
          <p:cNvPr id="39938" name="Rectangle 3"/>
          <p:cNvSpPr>
            <a:spLocks noGrp="1" noChangeArrowheads="1"/>
          </p:cNvSpPr>
          <p:nvPr>
            <p:ph type="body" idx="1"/>
          </p:nvPr>
        </p:nvSpPr>
        <p:spPr/>
        <p:txBody>
          <a:bodyPr lIns="91440" tIns="45720" rIns="91440" bIns="45720"/>
          <a:lstStyle/>
          <a:p>
            <a:pPr marL="381000" indent="-381000">
              <a:lnSpc>
                <a:spcPct val="80000"/>
              </a:lnSpc>
            </a:pPr>
            <a:r>
              <a:rPr lang="en-US" altLang="de-DE" sz="2400" smtClean="0">
                <a:effectLst/>
              </a:rPr>
              <a:t>In reliability calculation</a:t>
            </a:r>
            <a:r>
              <a:rPr lang="ru-RU" altLang="de-DE" sz="2400" smtClean="0">
                <a:effectLst/>
              </a:rPr>
              <a:t> </a:t>
            </a:r>
            <a:r>
              <a:rPr lang="en-US" altLang="de-DE" sz="2400" smtClean="0">
                <a:effectLst/>
              </a:rPr>
              <a:t>it is necessary to m</a:t>
            </a:r>
            <a:r>
              <a:rPr lang="en-US" altLang="de-DE" smtClean="0">
                <a:effectLst/>
              </a:rPr>
              <a:t>inimize</a:t>
            </a:r>
            <a:r>
              <a:rPr lang="en-US" altLang="de-DE" sz="2400" smtClean="0">
                <a:effectLst/>
              </a:rPr>
              <a:t> logical</a:t>
            </a:r>
            <a:r>
              <a:rPr lang="ru-RU" altLang="de-DE" sz="2400" smtClean="0">
                <a:effectLst/>
              </a:rPr>
              <a:t> </a:t>
            </a:r>
            <a:r>
              <a:rPr lang="en-US" altLang="de-DE" smtClean="0">
                <a:effectLst/>
              </a:rPr>
              <a:t>Boolean expression</a:t>
            </a:r>
            <a:r>
              <a:rPr lang="en-US" altLang="de-DE" sz="2400" smtClean="0">
                <a:effectLst/>
              </a:rPr>
              <a:t> in order to delete the repetition of the same events (component</a:t>
            </a:r>
            <a:r>
              <a:rPr lang="de-DE" altLang="de-DE" sz="2400" smtClean="0">
                <a:effectLst/>
              </a:rPr>
              <a:t> failures or human errors)</a:t>
            </a:r>
            <a:endParaRPr lang="en-US" altLang="de-DE" sz="2400" smtClean="0">
              <a:effectLst/>
            </a:endParaRPr>
          </a:p>
          <a:p>
            <a:pPr marL="381000" indent="-381000">
              <a:lnSpc>
                <a:spcPct val="80000"/>
              </a:lnSpc>
            </a:pPr>
            <a:r>
              <a:rPr lang="en-US" altLang="de-DE" sz="2400" smtClean="0">
                <a:effectLst/>
              </a:rPr>
              <a:t>Boolean laws are used</a:t>
            </a:r>
          </a:p>
          <a:p>
            <a:pPr marL="381000" indent="-381000">
              <a:lnSpc>
                <a:spcPct val="80000"/>
              </a:lnSpc>
            </a:pPr>
            <a:r>
              <a:rPr lang="en-US" altLang="de-DE" sz="2400" smtClean="0">
                <a:effectLst/>
              </a:rPr>
              <a:t>Manpower for</a:t>
            </a:r>
            <a:r>
              <a:rPr lang="ru-RU" altLang="de-DE" sz="2400" smtClean="0">
                <a:effectLst/>
              </a:rPr>
              <a:t> </a:t>
            </a:r>
            <a:r>
              <a:rPr lang="en-US" altLang="de-DE" smtClean="0">
                <a:effectLst/>
              </a:rPr>
              <a:t>Minimization</a:t>
            </a:r>
            <a:r>
              <a:rPr lang="ru-RU" altLang="de-DE" sz="2400" smtClean="0">
                <a:effectLst/>
              </a:rPr>
              <a:t> </a:t>
            </a:r>
            <a:r>
              <a:rPr lang="en-US" altLang="de-DE" sz="2400" smtClean="0">
                <a:effectLst/>
              </a:rPr>
              <a:t>increases with the number of variables</a:t>
            </a:r>
          </a:p>
          <a:p>
            <a:pPr marL="381000" indent="-381000">
              <a:lnSpc>
                <a:spcPct val="80000"/>
              </a:lnSpc>
            </a:pPr>
            <a:r>
              <a:rPr lang="en-US" altLang="de-DE" sz="2400" smtClean="0">
                <a:effectLst/>
              </a:rPr>
              <a:t>At present there are computerized algorithms of calculations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de-DE" sz="2800" u="none" kern="1200" dirty="0">
                <a:latin typeface="Arial" charset="0"/>
                <a:ea typeface="+mn-ea"/>
                <a:cs typeface="+mn-cs"/>
              </a:rPr>
              <a:t>Fault tree analysis</a:t>
            </a:r>
            <a:endParaRPr lang="ru-RU" sz="2800" u="none" kern="1200" dirty="0">
              <a:latin typeface="Arial" charset="0"/>
              <a:ea typeface="+mn-ea"/>
              <a:cs typeface="+mn-cs"/>
            </a:endParaRPr>
          </a:p>
        </p:txBody>
      </p:sp>
      <p:pic>
        <p:nvPicPr>
          <p:cNvPr id="40962" name="Picture 3"/>
          <p:cNvPicPr>
            <a:picLocks noGrp="1" noChangeAspect="1" noChangeArrowheads="1"/>
          </p:cNvPicPr>
          <p:nvPr>
            <p:ph type="body" idx="1"/>
          </p:nvPr>
        </p:nvPicPr>
        <p:blipFill>
          <a:blip r:embed="rId2"/>
          <a:srcRect/>
          <a:stretch>
            <a:fillRect/>
          </a:stretch>
        </p:blipFill>
        <p:spPr>
          <a:xfrm>
            <a:off x="0" y="1412875"/>
            <a:ext cx="4754563" cy="3959225"/>
          </a:xfrm>
        </p:spPr>
      </p:pic>
      <p:pic>
        <p:nvPicPr>
          <p:cNvPr id="40963" name="Picture 4"/>
          <p:cNvPicPr>
            <a:picLocks noChangeAspect="1" noChangeArrowheads="1"/>
          </p:cNvPicPr>
          <p:nvPr/>
        </p:nvPicPr>
        <p:blipFill>
          <a:blip r:embed="rId3"/>
          <a:srcRect r="26988"/>
          <a:stretch>
            <a:fillRect/>
          </a:stretch>
        </p:blipFill>
        <p:spPr bwMode="auto">
          <a:xfrm>
            <a:off x="4465638" y="1700213"/>
            <a:ext cx="4678362" cy="3270250"/>
          </a:xfrm>
          <a:prstGeom prst="rect">
            <a:avLst/>
          </a:prstGeom>
          <a:noFill/>
          <a:ln w="9525">
            <a:noFill/>
            <a:miter lim="800000"/>
            <a:headEnd type="none" w="sm" len="sm"/>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Номер слайда 34"/>
          <p:cNvSpPr txBox="1">
            <a:spLocks noGrp="1"/>
          </p:cNvSpPr>
          <p:nvPr/>
        </p:nvSpPr>
        <p:spPr>
          <a:xfrm>
            <a:off x="6553200" y="6356350"/>
            <a:ext cx="2133600" cy="365125"/>
          </a:xfrm>
          <a:prstGeom prst="rect">
            <a:avLst/>
          </a:prstGeom>
          <a:noFill/>
        </p:spPr>
        <p:txBody>
          <a:bodyPr anchor="ctr"/>
          <a:lstStyle/>
          <a:p>
            <a:pPr algn="r" eaLnBrk="0" fontAlgn="auto" hangingPunct="0">
              <a:spcBef>
                <a:spcPts val="0"/>
              </a:spcBef>
              <a:spcAft>
                <a:spcPts val="0"/>
              </a:spcAft>
              <a:defRPr/>
            </a:pPr>
            <a:fld id="{DB5141BF-F7B3-47B7-806E-8EEA2AFA1D21}" type="slidenum">
              <a:rPr lang="ru-RU" sz="1200">
                <a:solidFill>
                  <a:schemeClr val="tx1">
                    <a:tint val="75000"/>
                  </a:schemeClr>
                </a:solidFill>
                <a:effectLst>
                  <a:outerShdw blurRad="38100" dist="38100" dir="2700000" algn="tl">
                    <a:srgbClr val="000000">
                      <a:alpha val="43137"/>
                    </a:srgbClr>
                  </a:outerShdw>
                </a:effectLst>
                <a:latin typeface="+mn-lt"/>
                <a:cs typeface="Arial" pitchFamily="34" charset="0"/>
              </a:rPr>
              <a:pPr algn="r" eaLnBrk="0" fontAlgn="auto" hangingPunct="0">
                <a:spcBef>
                  <a:spcPts val="0"/>
                </a:spcBef>
                <a:spcAft>
                  <a:spcPts val="0"/>
                </a:spcAft>
                <a:defRPr/>
              </a:pPr>
              <a:t>19</a:t>
            </a:fld>
            <a:endParaRPr lang="ru-RU" sz="1200" dirty="0">
              <a:solidFill>
                <a:schemeClr val="tx1">
                  <a:tint val="75000"/>
                </a:schemeClr>
              </a:solidFill>
              <a:effectLst>
                <a:outerShdw blurRad="38100" dist="38100" dir="2700000" algn="tl">
                  <a:srgbClr val="000000">
                    <a:alpha val="43137"/>
                  </a:srgbClr>
                </a:outerShdw>
              </a:effectLst>
              <a:latin typeface="+mn-lt"/>
              <a:cs typeface="Arial" pitchFamily="34" charset="0"/>
            </a:endParaRPr>
          </a:p>
        </p:txBody>
      </p:sp>
      <p:sp>
        <p:nvSpPr>
          <p:cNvPr id="42" name="Номер слайда 4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4221F1A-1F3C-4D01-A3CD-81160782D6B3}" type="slidenum">
              <a:rPr lang="ru-RU" sz="1200">
                <a:solidFill>
                  <a:schemeClr val="tx1">
                    <a:tint val="75000"/>
                  </a:schemeClr>
                </a:solidFill>
                <a:latin typeface="+mn-lt"/>
              </a:rPr>
              <a:pPr algn="r" fontAlgn="auto">
                <a:spcBef>
                  <a:spcPts val="0"/>
                </a:spcBef>
                <a:spcAft>
                  <a:spcPts val="0"/>
                </a:spcAft>
                <a:defRPr/>
              </a:pPr>
              <a:t>19</a:t>
            </a:fld>
            <a:endParaRPr lang="ru-RU" sz="1200">
              <a:solidFill>
                <a:schemeClr val="tx1">
                  <a:tint val="75000"/>
                </a:schemeClr>
              </a:solidFill>
              <a:latin typeface="+mn-lt"/>
            </a:endParaRPr>
          </a:p>
        </p:txBody>
      </p:sp>
      <p:cxnSp>
        <p:nvCxnSpPr>
          <p:cNvPr id="48" name="Прямая соединительная линия 47"/>
          <p:cNvCxnSpPr/>
          <p:nvPr/>
        </p:nvCxnSpPr>
        <p:spPr>
          <a:xfrm>
            <a:off x="555625" y="946150"/>
            <a:ext cx="7121525" cy="1588"/>
          </a:xfrm>
          <a:prstGeom prst="line">
            <a:avLst/>
          </a:prstGeom>
          <a:ln>
            <a:solidFill>
              <a:srgbClr val="0061A3"/>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2938" y="498475"/>
            <a:ext cx="7050087" cy="523220"/>
          </a:xfrm>
          <a:prstGeom prst="rect">
            <a:avLst/>
          </a:prstGeom>
          <a:noFill/>
        </p:spPr>
        <p:txBody>
          <a:bodyPr>
            <a:spAutoFit/>
          </a:bodyPr>
          <a:lstStyle/>
          <a:p>
            <a:pPr algn="ctr" eaLnBrk="0" hangingPunct="0">
              <a:defRPr/>
            </a:pPr>
            <a:r>
              <a:rPr lang="en-US" sz="2800" b="1" dirty="0">
                <a:solidFill>
                  <a:srgbClr val="000066"/>
                </a:solidFill>
                <a:effectLst>
                  <a:outerShdw blurRad="38100" dist="38100" dir="2700000" algn="tl">
                    <a:srgbClr val="C0C0C0"/>
                  </a:outerShdw>
                </a:effectLst>
              </a:rPr>
              <a:t>Risk Spectrum PSA code</a:t>
            </a:r>
            <a:endParaRPr lang="ru-RU" sz="2800" b="1" dirty="0">
              <a:solidFill>
                <a:srgbClr val="000066"/>
              </a:solidFill>
              <a:effectLst>
                <a:outerShdw blurRad="38100" dist="38100" dir="2700000" algn="tl">
                  <a:srgbClr val="C0C0C0"/>
                </a:outerShdw>
              </a:effectLst>
            </a:endParaRPr>
          </a:p>
        </p:txBody>
      </p:sp>
      <p:pic>
        <p:nvPicPr>
          <p:cNvPr id="83" name="Picture 2" descr="world_map-NPP"/>
          <p:cNvPicPr>
            <a:picLocks noChangeAspect="1" noChangeArrowheads="1"/>
          </p:cNvPicPr>
          <p:nvPr/>
        </p:nvPicPr>
        <p:blipFill>
          <a:blip r:embed="rId4"/>
          <a:srcRect/>
          <a:stretch>
            <a:fillRect/>
          </a:stretch>
        </p:blipFill>
        <p:spPr bwMode="auto">
          <a:xfrm>
            <a:off x="714375" y="2214563"/>
            <a:ext cx="6815138" cy="3716337"/>
          </a:xfrm>
          <a:prstGeom prst="rect">
            <a:avLst/>
          </a:prstGeom>
          <a:ln>
            <a:noFill/>
          </a:ln>
          <a:effectLst>
            <a:outerShdw blurRad="292100" dist="139700" dir="2700000" algn="tl" rotWithShape="0">
              <a:srgbClr val="333333">
                <a:alpha val="65000"/>
              </a:srgbClr>
            </a:outerShdw>
          </a:effectLst>
        </p:spPr>
      </p:pic>
      <p:sp>
        <p:nvSpPr>
          <p:cNvPr id="41990" name="Text Placeholder 4"/>
          <p:cNvSpPr>
            <a:spLocks/>
          </p:cNvSpPr>
          <p:nvPr/>
        </p:nvSpPr>
        <p:spPr bwMode="auto">
          <a:xfrm>
            <a:off x="500063" y="1000125"/>
            <a:ext cx="7580312" cy="473075"/>
          </a:xfrm>
          <a:prstGeom prst="rect">
            <a:avLst/>
          </a:prstGeom>
          <a:noFill/>
          <a:ln w="9525">
            <a:noFill/>
            <a:miter lim="800000"/>
            <a:headEnd/>
            <a:tailEnd/>
          </a:ln>
        </p:spPr>
        <p:txBody>
          <a:bodyPr/>
          <a:lstStyle/>
          <a:p>
            <a:pPr marL="322263" indent="-322263" defTabSz="858838" eaLnBrk="0" hangingPunct="0">
              <a:lnSpc>
                <a:spcPct val="90000"/>
              </a:lnSpc>
              <a:spcBef>
                <a:spcPct val="25000"/>
              </a:spcBef>
              <a:spcAft>
                <a:spcPct val="25000"/>
              </a:spcAft>
              <a:buClr>
                <a:srgbClr val="FE110A"/>
              </a:buClr>
              <a:buFont typeface="Wingdings" pitchFamily="2" charset="2"/>
              <a:buChar char="§"/>
            </a:pPr>
            <a:r>
              <a:rPr lang="en-US" sz="2000">
                <a:latin typeface="Pragmatica Medium"/>
                <a:cs typeface="Arial" charset="0"/>
              </a:rPr>
              <a:t>Licensed at </a:t>
            </a:r>
            <a:r>
              <a:rPr lang="ru-RU" sz="2000">
                <a:latin typeface="Pragmatica Medium"/>
                <a:cs typeface="Arial" charset="0"/>
              </a:rPr>
              <a:t> 50%</a:t>
            </a:r>
            <a:r>
              <a:rPr lang="en-GB" sz="2000">
                <a:latin typeface="Pragmatica Medium"/>
                <a:cs typeface="Arial" charset="0"/>
              </a:rPr>
              <a:t> NPPs over the world</a:t>
            </a:r>
            <a:endParaRPr lang="ru-RU" sz="2000">
              <a:latin typeface="Pragmatica Medium"/>
              <a:cs typeface="Arial" charset="0"/>
            </a:endParaRPr>
          </a:p>
          <a:p>
            <a:pPr marL="322263" indent="-322263" defTabSz="858838" eaLnBrk="0" hangingPunct="0">
              <a:lnSpc>
                <a:spcPct val="90000"/>
              </a:lnSpc>
              <a:spcBef>
                <a:spcPct val="25000"/>
              </a:spcBef>
              <a:spcAft>
                <a:spcPct val="25000"/>
              </a:spcAft>
              <a:buClr>
                <a:srgbClr val="FE110A"/>
              </a:buClr>
              <a:buFont typeface="Wingdings" pitchFamily="2" charset="2"/>
              <a:buChar char="§"/>
            </a:pPr>
            <a:r>
              <a:rPr lang="en-US" sz="2000">
                <a:latin typeface="Pragmatica Medium"/>
                <a:cs typeface="Arial" charset="0"/>
              </a:rPr>
              <a:t>AEP</a:t>
            </a:r>
            <a:r>
              <a:rPr lang="ru-RU" sz="2000">
                <a:latin typeface="Pragmatica Medium"/>
                <a:cs typeface="Arial" charset="0"/>
              </a:rPr>
              <a:t> </a:t>
            </a:r>
            <a:r>
              <a:rPr lang="en-US" sz="2000">
                <a:latin typeface="Pragmatica Medium"/>
                <a:cs typeface="Arial" charset="0"/>
              </a:rPr>
              <a:t>has a license to use code (unlimited in time)</a:t>
            </a:r>
            <a:endParaRPr lang="en-GB" sz="2000">
              <a:latin typeface="Pragmatica Medium"/>
              <a:cs typeface="Arial" charset="0"/>
            </a:endParaRPr>
          </a:p>
          <a:p>
            <a:pPr marL="322263" indent="-322263" defTabSz="858838" eaLnBrk="0" hangingPunct="0">
              <a:lnSpc>
                <a:spcPct val="88000"/>
              </a:lnSpc>
              <a:spcBef>
                <a:spcPct val="25000"/>
              </a:spcBef>
              <a:spcAft>
                <a:spcPct val="25000"/>
              </a:spcAft>
              <a:buClr>
                <a:srgbClr val="FE110A"/>
              </a:buClr>
              <a:buFont typeface="Wingdings" pitchFamily="2" charset="2"/>
              <a:buChar char="§"/>
            </a:pPr>
            <a:r>
              <a:rPr lang="en-US" sz="2000">
                <a:latin typeface="Pragmatica Medium"/>
                <a:cs typeface="Arial" charset="0"/>
              </a:rPr>
              <a:t>Code has been certified by the Russian Regulatory Body</a:t>
            </a:r>
          </a:p>
        </p:txBody>
      </p:sp>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2800" u="none" kern="1200" dirty="0">
                <a:latin typeface="Arial" charset="0"/>
                <a:ea typeface="+mn-ea"/>
                <a:cs typeface="+mn-cs"/>
              </a:rPr>
              <a:t>Background</a:t>
            </a:r>
            <a:endParaRPr lang="ru-RU" sz="2800" u="none" kern="1200" dirty="0">
              <a:latin typeface="Arial" charset="0"/>
              <a:ea typeface="+mn-ea"/>
              <a:cs typeface="+mn-cs"/>
            </a:endParaRPr>
          </a:p>
        </p:txBody>
      </p:sp>
      <p:sp>
        <p:nvSpPr>
          <p:cNvPr id="18434" name="Rectangle 3"/>
          <p:cNvSpPr>
            <a:spLocks noGrp="1" noChangeArrowheads="1"/>
          </p:cNvSpPr>
          <p:nvPr>
            <p:ph type="body" idx="1"/>
          </p:nvPr>
        </p:nvSpPr>
        <p:spPr/>
        <p:txBody>
          <a:bodyPr/>
          <a:lstStyle/>
          <a:p>
            <a:pPr>
              <a:lnSpc>
                <a:spcPct val="90000"/>
              </a:lnSpc>
            </a:pPr>
            <a:r>
              <a:rPr lang="en-GB" sz="2400" b="0" dirty="0" smtClean="0">
                <a:solidFill>
                  <a:schemeClr val="tx1"/>
                </a:solidFill>
                <a:effectLst/>
              </a:rPr>
              <a:t>PSA studies </a:t>
            </a:r>
            <a:r>
              <a:rPr lang="en-GB" sz="2400" b="0" dirty="0" smtClean="0">
                <a:solidFill>
                  <a:schemeClr val="tx1"/>
                </a:solidFill>
                <a:effectLst/>
              </a:rPr>
              <a:t>in </a:t>
            </a:r>
            <a:r>
              <a:rPr lang="en-GB" sz="2400" b="0" dirty="0" err="1" smtClean="0">
                <a:solidFill>
                  <a:schemeClr val="tx1"/>
                </a:solidFill>
                <a:effectLst/>
              </a:rPr>
              <a:t>Atomenergoproekt</a:t>
            </a:r>
            <a:r>
              <a:rPr lang="en-GB" sz="2400" b="0" dirty="0" smtClean="0">
                <a:solidFill>
                  <a:schemeClr val="tx1"/>
                </a:solidFill>
                <a:effectLst/>
              </a:rPr>
              <a:t> – </a:t>
            </a:r>
            <a:r>
              <a:rPr lang="en-GB" sz="2400" b="0" dirty="0" smtClean="0">
                <a:solidFill>
                  <a:schemeClr val="tx1"/>
                </a:solidFill>
                <a:effectLst/>
              </a:rPr>
              <a:t>since 1988</a:t>
            </a:r>
          </a:p>
          <a:p>
            <a:pPr>
              <a:lnSpc>
                <a:spcPct val="90000"/>
              </a:lnSpc>
            </a:pPr>
            <a:endParaRPr lang="ru-RU" sz="2400" b="0" dirty="0" smtClean="0">
              <a:solidFill>
                <a:schemeClr val="tx1"/>
              </a:solidFill>
              <a:effectLst/>
            </a:endParaRPr>
          </a:p>
          <a:p>
            <a:pPr>
              <a:lnSpc>
                <a:spcPct val="90000"/>
              </a:lnSpc>
            </a:pPr>
            <a:r>
              <a:rPr lang="en-GB" sz="2400" b="0" dirty="0" smtClean="0">
                <a:solidFill>
                  <a:schemeClr val="tx1"/>
                </a:solidFill>
                <a:effectLst/>
              </a:rPr>
              <a:t>PSA studies performed for operating plants –</a:t>
            </a:r>
            <a:r>
              <a:rPr lang="en-GB" sz="2400" b="0" dirty="0" err="1" smtClean="0">
                <a:solidFill>
                  <a:schemeClr val="tx1"/>
                </a:solidFill>
                <a:effectLst/>
              </a:rPr>
              <a:t>Balakovo</a:t>
            </a:r>
            <a:r>
              <a:rPr lang="en-GB" sz="2400" b="0" dirty="0" smtClean="0">
                <a:solidFill>
                  <a:schemeClr val="tx1"/>
                </a:solidFill>
                <a:effectLst/>
              </a:rPr>
              <a:t> and </a:t>
            </a:r>
            <a:r>
              <a:rPr lang="en-GB" sz="2400" b="0" dirty="0" err="1" smtClean="0">
                <a:solidFill>
                  <a:schemeClr val="tx1"/>
                </a:solidFill>
                <a:effectLst/>
              </a:rPr>
              <a:t>Novovoronezh</a:t>
            </a:r>
            <a:r>
              <a:rPr lang="en-GB" sz="2400" b="0" dirty="0" smtClean="0">
                <a:solidFill>
                  <a:schemeClr val="tx1"/>
                </a:solidFill>
                <a:effectLst/>
              </a:rPr>
              <a:t> NPPs, Kalinin (fires), Smolensk (fires) in Russia, </a:t>
            </a:r>
            <a:r>
              <a:rPr lang="en-GB" sz="2400" b="0" dirty="0" err="1" smtClean="0">
                <a:solidFill>
                  <a:schemeClr val="tx1"/>
                </a:solidFill>
                <a:effectLst/>
              </a:rPr>
              <a:t>Kozloduy</a:t>
            </a:r>
            <a:r>
              <a:rPr lang="en-GB" sz="2400" b="0" dirty="0" smtClean="0">
                <a:solidFill>
                  <a:schemeClr val="tx1"/>
                </a:solidFill>
                <a:effectLst/>
              </a:rPr>
              <a:t> NPP in Bulgaria</a:t>
            </a:r>
          </a:p>
          <a:p>
            <a:pPr>
              <a:lnSpc>
                <a:spcPct val="90000"/>
              </a:lnSpc>
            </a:pPr>
            <a:endParaRPr lang="ru-RU" sz="2400" b="0" dirty="0" smtClean="0">
              <a:solidFill>
                <a:schemeClr val="tx1"/>
              </a:solidFill>
              <a:effectLst/>
            </a:endParaRPr>
          </a:p>
          <a:p>
            <a:pPr>
              <a:lnSpc>
                <a:spcPct val="90000"/>
              </a:lnSpc>
            </a:pPr>
            <a:r>
              <a:rPr lang="en-GB" sz="2400" b="0" dirty="0" smtClean="0">
                <a:solidFill>
                  <a:schemeClr val="tx1"/>
                </a:solidFill>
                <a:effectLst/>
              </a:rPr>
              <a:t>PSA studies performed for plants in design - Rostov, </a:t>
            </a:r>
            <a:r>
              <a:rPr lang="en-GB" sz="2400" dirty="0" smtClean="0">
                <a:solidFill>
                  <a:schemeClr val="tx1"/>
                </a:solidFill>
                <a:effectLst/>
              </a:rPr>
              <a:t>Novovoronezh-2 </a:t>
            </a:r>
            <a:r>
              <a:rPr lang="en-GB" sz="2400" b="0" dirty="0" smtClean="0">
                <a:solidFill>
                  <a:schemeClr val="tx1"/>
                </a:solidFill>
                <a:effectLst/>
              </a:rPr>
              <a:t>NPPs, Kursk-2, Smolensk-2 in Russia, </a:t>
            </a:r>
            <a:r>
              <a:rPr lang="en-GB" sz="2400" b="0" dirty="0" err="1" smtClean="0">
                <a:solidFill>
                  <a:schemeClr val="tx1"/>
                </a:solidFill>
                <a:effectLst/>
              </a:rPr>
              <a:t>Bushehr</a:t>
            </a:r>
            <a:r>
              <a:rPr lang="en-GB" sz="2400" b="0" dirty="0" smtClean="0">
                <a:solidFill>
                  <a:schemeClr val="tx1"/>
                </a:solidFill>
                <a:effectLst/>
              </a:rPr>
              <a:t> plant in Iran, </a:t>
            </a:r>
            <a:r>
              <a:rPr lang="en-GB" sz="2400" b="0" dirty="0" err="1" smtClean="0">
                <a:solidFill>
                  <a:schemeClr val="tx1"/>
                </a:solidFill>
                <a:effectLst/>
              </a:rPr>
              <a:t>Kudankulam</a:t>
            </a:r>
            <a:r>
              <a:rPr lang="en-GB" sz="2400" b="0" dirty="0" smtClean="0">
                <a:solidFill>
                  <a:schemeClr val="tx1"/>
                </a:solidFill>
                <a:effectLst/>
              </a:rPr>
              <a:t> NPP in India</a:t>
            </a:r>
            <a:r>
              <a:rPr lang="en-US" sz="2400" b="0" dirty="0" smtClean="0">
                <a:solidFill>
                  <a:schemeClr val="tx1"/>
                </a:solidFill>
                <a:effectLst/>
              </a:rPr>
              <a:t>,</a:t>
            </a:r>
            <a:r>
              <a:rPr lang="en-GB" sz="2400" b="0" dirty="0" smtClean="0">
                <a:solidFill>
                  <a:schemeClr val="tx1"/>
                </a:solidFill>
                <a:effectLst/>
              </a:rPr>
              <a:t> </a:t>
            </a:r>
            <a:r>
              <a:rPr lang="en-GB" sz="2400" b="0" dirty="0" err="1" smtClean="0">
                <a:solidFill>
                  <a:schemeClr val="tx1"/>
                </a:solidFill>
                <a:effectLst/>
              </a:rPr>
              <a:t>Belene</a:t>
            </a:r>
            <a:r>
              <a:rPr lang="en-GB" sz="2400" b="0" dirty="0" smtClean="0">
                <a:solidFill>
                  <a:schemeClr val="tx1"/>
                </a:solidFill>
                <a:effectLst/>
              </a:rPr>
              <a:t> NPP in Bulgaria and </a:t>
            </a:r>
            <a:r>
              <a:rPr lang="en-GB" sz="2400" b="0" dirty="0" err="1" smtClean="0">
                <a:solidFill>
                  <a:schemeClr val="tx1"/>
                </a:solidFill>
                <a:effectLst/>
              </a:rPr>
              <a:t>Akkuyu</a:t>
            </a:r>
            <a:r>
              <a:rPr lang="en-GB" sz="2400" b="0" dirty="0" smtClean="0">
                <a:solidFill>
                  <a:schemeClr val="tx1"/>
                </a:solidFill>
                <a:effectLst/>
              </a:rPr>
              <a:t> NPP in Turkey</a:t>
            </a:r>
          </a:p>
          <a:p>
            <a:pPr>
              <a:lnSpc>
                <a:spcPct val="90000"/>
              </a:lnSpc>
            </a:pPr>
            <a:endParaRPr lang="en-GB" sz="2400" b="0" dirty="0" smtClean="0">
              <a:solidFill>
                <a:schemeClr val="tx1"/>
              </a:solidFill>
              <a:effectLst/>
            </a:endParaRPr>
          </a:p>
          <a:p>
            <a:pPr>
              <a:lnSpc>
                <a:spcPct val="90000"/>
              </a:lnSpc>
            </a:pPr>
            <a:r>
              <a:rPr lang="en-GB" sz="2400" b="0" dirty="0" smtClean="0">
                <a:solidFill>
                  <a:schemeClr val="tx1"/>
                </a:solidFill>
                <a:effectLst/>
              </a:rPr>
              <a:t>Many Regulatory reviews and international ones such as IAEA IPSART missions</a:t>
            </a:r>
            <a:endParaRPr lang="ru-RU" sz="2400" b="0" dirty="0" smtClean="0">
              <a:solidFill>
                <a:schemeClr val="tx1"/>
              </a:solidFill>
              <a:effectLst/>
            </a:endParaRPr>
          </a:p>
          <a:p>
            <a:pPr>
              <a:lnSpc>
                <a:spcPct val="90000"/>
              </a:lnSpc>
            </a:pPr>
            <a:endParaRPr lang="ru-RU" sz="2400" dirty="0" smtClean="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a:defRPr/>
            </a:pPr>
            <a:r>
              <a:rPr lang="en-US" altLang="de-DE" sz="2800" u="none" kern="1200" dirty="0">
                <a:latin typeface="Arial" charset="0"/>
                <a:ea typeface="+mn-ea"/>
                <a:cs typeface="+mn-cs"/>
              </a:rPr>
              <a:t>Illustration of fault tree in PSA software representation</a:t>
            </a:r>
            <a:endParaRPr lang="ru-RU" sz="2800" u="none" kern="1200" dirty="0">
              <a:latin typeface="Arial" charset="0"/>
              <a:ea typeface="+mn-ea"/>
              <a:cs typeface="+mn-cs"/>
            </a:endParaRPr>
          </a:p>
        </p:txBody>
      </p:sp>
      <p:pic>
        <p:nvPicPr>
          <p:cNvPr id="46082" name="Picture 4"/>
          <p:cNvPicPr>
            <a:picLocks noGrp="1" noChangeAspect="1" noChangeArrowheads="1"/>
          </p:cNvPicPr>
          <p:nvPr>
            <p:ph type="body" idx="1"/>
          </p:nvPr>
        </p:nvPicPr>
        <p:blipFill>
          <a:blip r:embed="rId2"/>
          <a:srcRect/>
          <a:stretch>
            <a:fillRect/>
          </a:stretch>
        </p:blipFill>
        <p:spPr>
          <a:xfrm>
            <a:off x="447675" y="844550"/>
            <a:ext cx="8374063" cy="53943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61" name="Object 29"/>
          <p:cNvGraphicFramePr>
            <a:graphicFrameLocks noChangeAspect="1"/>
          </p:cNvGraphicFramePr>
          <p:nvPr/>
        </p:nvGraphicFramePr>
        <p:xfrm>
          <a:off x="363538" y="3649663"/>
          <a:ext cx="8258175" cy="2786062"/>
        </p:xfrm>
        <a:graphic>
          <a:graphicData uri="http://schemas.openxmlformats.org/presentationml/2006/ole">
            <mc:AlternateContent xmlns:mc="http://schemas.openxmlformats.org/markup-compatibility/2006">
              <mc:Choice xmlns:v="urn:schemas-microsoft-com:vml" Requires="v">
                <p:oleObj spid="_x0000_s44068" r:id="rId3" imgW="1669719" imgH="608844" progId="">
                  <p:embed/>
                </p:oleObj>
              </mc:Choice>
              <mc:Fallback>
                <p:oleObj r:id="rId3" imgW="1669719" imgH="608844" progId="">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3649663"/>
                        <a:ext cx="8258175" cy="2786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62" name="Rectangle 2"/>
          <p:cNvSpPr>
            <a:spLocks noGrp="1" noChangeArrowheads="1"/>
          </p:cNvSpPr>
          <p:nvPr>
            <p:ph type="title" idx="4294967295"/>
          </p:nvPr>
        </p:nvSpPr>
        <p:spPr>
          <a:xfrm>
            <a:off x="249238" y="133350"/>
            <a:ext cx="8604250" cy="488950"/>
          </a:xfrm>
          <a:noFill/>
        </p:spPr>
        <p:txBody>
          <a:bodyPr/>
          <a:lstStyle/>
          <a:p>
            <a:r>
              <a:rPr lang="en-US" sz="2800" u="none" smtClean="0">
                <a:effectLst/>
              </a:rPr>
              <a:t>Probability</a:t>
            </a:r>
            <a:endParaRPr lang="cs-CZ" sz="2800" u="none" smtClean="0">
              <a:effectLst/>
            </a:endParaRPr>
          </a:p>
        </p:txBody>
      </p:sp>
      <p:sp>
        <p:nvSpPr>
          <p:cNvPr id="44063" name="Rectangle 3"/>
          <p:cNvSpPr>
            <a:spLocks noGrp="1" noChangeArrowheads="1"/>
          </p:cNvSpPr>
          <p:nvPr>
            <p:ph type="body" idx="4294967295"/>
          </p:nvPr>
        </p:nvSpPr>
        <p:spPr>
          <a:xfrm>
            <a:off x="225425" y="790575"/>
            <a:ext cx="8685213" cy="3073400"/>
          </a:xfrm>
          <a:noFill/>
        </p:spPr>
        <p:txBody>
          <a:bodyPr/>
          <a:lstStyle/>
          <a:p>
            <a:r>
              <a:rPr lang="en-US" sz="2000" smtClean="0">
                <a:solidFill>
                  <a:srgbClr val="0000FF"/>
                </a:solidFill>
                <a:effectLst/>
              </a:rPr>
              <a:t>Probability</a:t>
            </a:r>
            <a:r>
              <a:rPr lang="en-US" sz="2000" smtClean="0">
                <a:effectLst/>
              </a:rPr>
              <a:t> is a numerical </a:t>
            </a:r>
            <a:r>
              <a:rPr lang="en-US" sz="2000" smtClean="0">
                <a:solidFill>
                  <a:srgbClr val="0000FF"/>
                </a:solidFill>
                <a:effectLst/>
              </a:rPr>
              <a:t>measure of the likelihood</a:t>
            </a:r>
            <a:r>
              <a:rPr lang="en-US" sz="2000" smtClean="0">
                <a:effectLst/>
              </a:rPr>
              <a:t> that an event will occur (e.g. failure occur with a certain probability)</a:t>
            </a:r>
            <a:endParaRPr lang="sk-SK" sz="2000" smtClean="0">
              <a:effectLst/>
            </a:endParaRPr>
          </a:p>
          <a:p>
            <a:r>
              <a:rPr lang="en-US" sz="2000" smtClean="0">
                <a:effectLst/>
              </a:rPr>
              <a:t>Probability values are always assigned on a </a:t>
            </a:r>
            <a:r>
              <a:rPr lang="en-US" sz="2000" smtClean="0">
                <a:solidFill>
                  <a:srgbClr val="0000FF"/>
                </a:solidFill>
                <a:effectLst/>
              </a:rPr>
              <a:t>scale from 0 to 1</a:t>
            </a:r>
            <a:r>
              <a:rPr lang="sk-SK" sz="2000" smtClean="0">
                <a:effectLst/>
              </a:rPr>
              <a:t> </a:t>
            </a:r>
            <a:endParaRPr lang="en-GB" sz="2000" smtClean="0">
              <a:effectLst/>
            </a:endParaRPr>
          </a:p>
          <a:p>
            <a:r>
              <a:rPr lang="en-US" sz="2000" smtClean="0">
                <a:effectLst/>
              </a:rPr>
              <a:t>The probability represent varying degrees of </a:t>
            </a:r>
            <a:r>
              <a:rPr lang="en-US" sz="2000" smtClean="0">
                <a:solidFill>
                  <a:srgbClr val="0000FF"/>
                </a:solidFill>
                <a:effectLst/>
              </a:rPr>
              <a:t>likelihood </a:t>
            </a:r>
            <a:r>
              <a:rPr lang="en-US" sz="2000" smtClean="0">
                <a:effectLst/>
              </a:rPr>
              <a:t>that an event will occur</a:t>
            </a:r>
            <a:endParaRPr lang="sk-SK" sz="2000" smtClean="0">
              <a:effectLst/>
            </a:endParaRPr>
          </a:p>
          <a:p>
            <a:r>
              <a:rPr lang="en-US" sz="2000" smtClean="0">
                <a:effectLst/>
              </a:rPr>
              <a:t>A probability near </a:t>
            </a:r>
            <a:r>
              <a:rPr lang="en-US" sz="2000" smtClean="0">
                <a:solidFill>
                  <a:srgbClr val="0000FF"/>
                </a:solidFill>
                <a:effectLst/>
              </a:rPr>
              <a:t>0</a:t>
            </a:r>
            <a:r>
              <a:rPr lang="en-US" sz="2000" smtClean="0">
                <a:effectLst/>
              </a:rPr>
              <a:t> indicates that the event </a:t>
            </a:r>
            <a:r>
              <a:rPr lang="en-US" sz="2000" smtClean="0">
                <a:solidFill>
                  <a:srgbClr val="0000FF"/>
                </a:solidFill>
                <a:effectLst/>
              </a:rPr>
              <a:t>is unlikely</a:t>
            </a:r>
            <a:r>
              <a:rPr lang="en-US" sz="2000" smtClean="0">
                <a:effectLst/>
              </a:rPr>
              <a:t> to occur</a:t>
            </a:r>
            <a:endParaRPr lang="sk-SK" sz="2000" smtClean="0">
              <a:effectLst/>
            </a:endParaRPr>
          </a:p>
          <a:p>
            <a:r>
              <a:rPr lang="en-US" sz="2000" smtClean="0">
                <a:effectLst/>
              </a:rPr>
              <a:t>A probability near </a:t>
            </a:r>
            <a:r>
              <a:rPr lang="en-US" sz="2000" smtClean="0">
                <a:solidFill>
                  <a:srgbClr val="0000FF"/>
                </a:solidFill>
                <a:effectLst/>
              </a:rPr>
              <a:t>1</a:t>
            </a:r>
            <a:r>
              <a:rPr lang="en-US" sz="2000" smtClean="0">
                <a:effectLst/>
              </a:rPr>
              <a:t> </a:t>
            </a:r>
            <a:r>
              <a:rPr lang="sk-SK" sz="2000" smtClean="0">
                <a:effectLst/>
              </a:rPr>
              <a:t> </a:t>
            </a:r>
            <a:r>
              <a:rPr lang="en-US" sz="2000" smtClean="0">
                <a:effectLst/>
              </a:rPr>
              <a:t>indicates that an event is </a:t>
            </a:r>
            <a:r>
              <a:rPr lang="en-US" sz="2000" smtClean="0">
                <a:solidFill>
                  <a:srgbClr val="0000FF"/>
                </a:solidFill>
                <a:effectLst/>
              </a:rPr>
              <a:t>almost certain</a:t>
            </a:r>
            <a:r>
              <a:rPr lang="en-US" sz="2000" smtClean="0">
                <a:effectLst/>
              </a:rPr>
              <a:t> to</a:t>
            </a:r>
            <a:r>
              <a:rPr lang="sk-SK" sz="2000" smtClean="0">
                <a:effectLst/>
              </a:rPr>
              <a:t> </a:t>
            </a:r>
            <a:r>
              <a:rPr lang="en-GB" sz="2000" smtClean="0">
                <a:effectLst/>
              </a:rPr>
              <a:t>occur</a:t>
            </a:r>
            <a:endParaRPr lang="sk-SK" sz="2000" smtClean="0">
              <a:effectLst/>
            </a:endParaRPr>
          </a:p>
        </p:txBody>
      </p:sp>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defRPr/>
            </a:pPr>
            <a:r>
              <a:rPr lang="en-US" sz="2800" u="none" kern="1200" dirty="0">
                <a:latin typeface="Arial" charset="0"/>
                <a:ea typeface="+mn-ea"/>
                <a:cs typeface="+mn-cs"/>
              </a:rPr>
              <a:t>Requirements to risk assessment</a:t>
            </a:r>
            <a:r>
              <a:rPr lang="en-GB" sz="2800" u="none" kern="1200" dirty="0">
                <a:latin typeface="Arial" charset="0"/>
                <a:ea typeface="+mn-ea"/>
                <a:cs typeface="+mn-cs"/>
              </a:rPr>
              <a:t>: SF-1</a:t>
            </a:r>
            <a:endParaRPr lang="ru-RU" sz="2800" u="none" kern="1200" dirty="0">
              <a:latin typeface="Arial" charset="0"/>
              <a:ea typeface="+mn-ea"/>
              <a:cs typeface="+mn-cs"/>
            </a:endParaRPr>
          </a:p>
        </p:txBody>
      </p:sp>
      <p:sp>
        <p:nvSpPr>
          <p:cNvPr id="163843" name="Rectangle 3"/>
          <p:cNvSpPr>
            <a:spLocks noGrp="1" noChangeArrowheads="1"/>
          </p:cNvSpPr>
          <p:nvPr>
            <p:ph type="body" idx="1"/>
          </p:nvPr>
        </p:nvSpPr>
        <p:spPr/>
        <p:txBody>
          <a:bodyPr/>
          <a:lstStyle/>
          <a:p>
            <a:pPr>
              <a:defRPr/>
            </a:pPr>
            <a:r>
              <a:rPr lang="en-US" sz="1600" smtClean="0">
                <a:effectLst/>
                <a:latin typeface="Times New Roman" pitchFamily="18" charset="0"/>
              </a:rPr>
              <a:t>Requirements and recommendation </a:t>
            </a:r>
            <a:r>
              <a:rPr lang="ru-RU" sz="1600" smtClean="0">
                <a:effectLst/>
                <a:latin typeface="Times New Roman" pitchFamily="18" charset="0"/>
              </a:rPr>
              <a:t> </a:t>
            </a:r>
            <a:r>
              <a:rPr lang="en-US" sz="1600" smtClean="0">
                <a:effectLst/>
                <a:latin typeface="Times New Roman" pitchFamily="18" charset="0"/>
              </a:rPr>
              <a:t>related to PSA</a:t>
            </a:r>
            <a:r>
              <a:rPr lang="ru-RU" sz="1600" smtClean="0">
                <a:effectLst/>
                <a:latin typeface="Times New Roman" pitchFamily="18" charset="0"/>
              </a:rPr>
              <a:t>, </a:t>
            </a:r>
            <a:r>
              <a:rPr lang="en-US" sz="1600" smtClean="0">
                <a:effectLst/>
                <a:latin typeface="Times New Roman" pitchFamily="18" charset="0"/>
              </a:rPr>
              <a:t>whish were included in new safety standards, were adopted based on agreement of all the members of the IAEA</a:t>
            </a:r>
            <a:endParaRPr lang="en-GB" sz="1600" smtClean="0">
              <a:effectLst/>
              <a:latin typeface="Times New Roman" pitchFamily="18" charset="0"/>
            </a:endParaRPr>
          </a:p>
          <a:p>
            <a:pPr>
              <a:lnSpc>
                <a:spcPct val="95000"/>
              </a:lnSpc>
              <a:buFont typeface="Wingdings" pitchFamily="2" charset="2"/>
              <a:buNone/>
              <a:defRPr/>
            </a:pPr>
            <a:r>
              <a:rPr lang="en-GB" sz="1900" smtClean="0">
                <a:solidFill>
                  <a:srgbClr val="0000FF"/>
                </a:solidFill>
                <a:cs typeface="Times New Roman" pitchFamily="18" charset="0"/>
              </a:rPr>
              <a:t>		Safety Fundamentals SF-1:</a:t>
            </a:r>
            <a:endParaRPr lang="en-GB" sz="1900" smtClean="0"/>
          </a:p>
          <a:p>
            <a:pPr>
              <a:lnSpc>
                <a:spcPct val="90000"/>
              </a:lnSpc>
              <a:spcBef>
                <a:spcPct val="50000"/>
              </a:spcBef>
              <a:defRPr/>
            </a:pPr>
            <a:r>
              <a:rPr lang="ru-RU" sz="1600" smtClean="0">
                <a:effectLst/>
              </a:rPr>
              <a:t>Principle 5: </a:t>
            </a:r>
            <a:r>
              <a:rPr lang="en-US" sz="1600" smtClean="0">
                <a:effectLst/>
              </a:rPr>
              <a:t>“</a:t>
            </a:r>
            <a:r>
              <a:rPr lang="ru-RU" sz="1600" smtClean="0">
                <a:effectLst/>
              </a:rPr>
              <a:t>Optimization of protection</a:t>
            </a:r>
            <a:r>
              <a:rPr lang="en-US" sz="1600" smtClean="0">
                <a:effectLst/>
              </a:rPr>
              <a:t>”</a:t>
            </a:r>
            <a:r>
              <a:rPr lang="ru-RU" sz="1600" smtClean="0">
                <a:effectLst/>
              </a:rPr>
              <a:t> </a:t>
            </a:r>
            <a:r>
              <a:rPr lang="en-US" sz="1600" smtClean="0"/>
              <a:t>underlines necessity assessment and control of risks</a:t>
            </a:r>
            <a:r>
              <a:rPr lang="ru-RU" sz="1600" smtClean="0"/>
              <a:t> </a:t>
            </a:r>
            <a:r>
              <a:rPr lang="en-GB" sz="1600" smtClean="0"/>
              <a:t>:</a:t>
            </a:r>
          </a:p>
          <a:p>
            <a:pPr>
              <a:lnSpc>
                <a:spcPct val="95000"/>
              </a:lnSpc>
              <a:spcBef>
                <a:spcPct val="50000"/>
              </a:spcBef>
              <a:buFont typeface="Wingdings" pitchFamily="2" charset="2"/>
              <a:buNone/>
              <a:defRPr/>
            </a:pPr>
            <a:r>
              <a:rPr lang="en-GB" sz="1500" i="1" smtClean="0"/>
              <a:t>   </a:t>
            </a:r>
            <a:r>
              <a:rPr lang="en-GB" sz="1600" i="1" smtClean="0"/>
              <a:t>“3.22. To determine whether radiation risks are as low as reasonably achievable,</a:t>
            </a:r>
            <a:r>
              <a:rPr lang="ru-RU" sz="1600" i="1" smtClean="0"/>
              <a:t> </a:t>
            </a:r>
            <a:r>
              <a:rPr lang="en-GB" sz="1600" i="1" smtClean="0"/>
              <a:t>all such risks, whether arising from normal operations or from abnormal or</a:t>
            </a:r>
            <a:r>
              <a:rPr lang="ru-RU" sz="1600" i="1" smtClean="0"/>
              <a:t> </a:t>
            </a:r>
            <a:r>
              <a:rPr lang="en-GB" sz="1600" i="1" smtClean="0"/>
              <a:t>accident conditions, must be assessed (using a graded approach) a priori and</a:t>
            </a:r>
            <a:r>
              <a:rPr lang="ru-RU" sz="1600" i="1" smtClean="0"/>
              <a:t> </a:t>
            </a:r>
            <a:r>
              <a:rPr lang="en-GB" sz="1600" i="1" smtClean="0"/>
              <a:t>periodically reassessed throughout the lifetime of facilities and activities.</a:t>
            </a:r>
            <a:r>
              <a:rPr lang="ru-RU" sz="1600" i="1" smtClean="0"/>
              <a:t> </a:t>
            </a:r>
            <a:r>
              <a:rPr lang="en-GB" sz="1600" i="1" smtClean="0"/>
              <a:t>”</a:t>
            </a:r>
            <a:r>
              <a:rPr lang="en-GB" sz="1600" smtClean="0"/>
              <a:t> </a:t>
            </a:r>
            <a:endParaRPr lang="ru-RU" sz="1600" smtClean="0"/>
          </a:p>
          <a:p>
            <a:pPr>
              <a:defRPr/>
            </a:pPr>
            <a:r>
              <a:rPr lang="en-US" sz="1600" smtClean="0">
                <a:cs typeface="Times New Roman" pitchFamily="18" charset="0"/>
              </a:rPr>
              <a:t>The tool of risk assessment is </a:t>
            </a:r>
            <a:r>
              <a:rPr lang="en-GB" sz="1600" smtClean="0">
                <a:solidFill>
                  <a:srgbClr val="006600"/>
                </a:solidFill>
                <a:cs typeface="Times New Roman" pitchFamily="18" charset="0"/>
              </a:rPr>
              <a:t>Probabilistic Safety Assessment (PSA)</a:t>
            </a:r>
          </a:p>
          <a:p>
            <a:pPr>
              <a:defRPr/>
            </a:pPr>
            <a:endParaRPr lang="ru-RU" sz="2400" smtClean="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defRPr/>
            </a:pPr>
            <a:r>
              <a:rPr lang="en-US" sz="2800" u="none" kern="1200" dirty="0">
                <a:latin typeface="Arial" charset="0"/>
                <a:ea typeface="+mn-ea"/>
                <a:cs typeface="+mn-cs"/>
              </a:rPr>
              <a:t>NPP probabilistic safety analysis</a:t>
            </a:r>
            <a:endParaRPr lang="ru-RU" sz="2800" u="none" kern="1200" dirty="0">
              <a:latin typeface="Arial" charset="0"/>
              <a:ea typeface="+mn-ea"/>
              <a:cs typeface="+mn-cs"/>
            </a:endParaRPr>
          </a:p>
        </p:txBody>
      </p:sp>
      <p:sp>
        <p:nvSpPr>
          <p:cNvPr id="48130" name="Rectangle 3"/>
          <p:cNvSpPr>
            <a:spLocks noGrp="1" noChangeArrowheads="1"/>
          </p:cNvSpPr>
          <p:nvPr>
            <p:ph type="body" idx="1"/>
          </p:nvPr>
        </p:nvSpPr>
        <p:spPr/>
        <p:txBody>
          <a:bodyPr/>
          <a:lstStyle/>
          <a:p>
            <a:pPr>
              <a:lnSpc>
                <a:spcPct val="80000"/>
              </a:lnSpc>
            </a:pPr>
            <a:r>
              <a:rPr lang="en-US" altLang="de-DE" sz="1700" smtClean="0">
                <a:effectLst/>
              </a:rPr>
              <a:t>PSA is a systematic analysis of interaction NPP systems and staff</a:t>
            </a:r>
            <a:r>
              <a:rPr lang="de-DE" altLang="de-DE" sz="1700" smtClean="0">
                <a:effectLst/>
              </a:rPr>
              <a:t> </a:t>
            </a:r>
            <a:r>
              <a:rPr lang="ru-RU" altLang="de-DE" sz="1700" smtClean="0">
                <a:effectLst/>
              </a:rPr>
              <a:t> </a:t>
            </a:r>
            <a:r>
              <a:rPr lang="en-US" altLang="de-DE" sz="1700" smtClean="0">
                <a:effectLst/>
              </a:rPr>
              <a:t>to </a:t>
            </a:r>
            <a:r>
              <a:rPr lang="de-DE" altLang="de-DE" sz="1700" smtClean="0">
                <a:effectLst/>
              </a:rPr>
              <a:t>assess the degree of NPP safety level</a:t>
            </a:r>
            <a:endParaRPr lang="sk-SK" altLang="de-DE" sz="1700" smtClean="0">
              <a:effectLst/>
            </a:endParaRPr>
          </a:p>
          <a:p>
            <a:pPr>
              <a:lnSpc>
                <a:spcPct val="80000"/>
              </a:lnSpc>
            </a:pPr>
            <a:r>
              <a:rPr lang="en-US" altLang="de-DE" sz="1700" smtClean="0">
                <a:effectLst/>
              </a:rPr>
              <a:t>PSA usually focuses on events</a:t>
            </a:r>
            <a:r>
              <a:rPr lang="ru-RU" altLang="de-DE" sz="1700" smtClean="0">
                <a:effectLst/>
              </a:rPr>
              <a:t>, </a:t>
            </a:r>
            <a:r>
              <a:rPr lang="en-US" altLang="de-DE" sz="1700" smtClean="0">
                <a:effectLst/>
              </a:rPr>
              <a:t>which may lea to core damage and radioactive release outside </a:t>
            </a:r>
            <a:r>
              <a:rPr lang="de-DE" altLang="de-DE" sz="1700" smtClean="0">
                <a:effectLst/>
              </a:rPr>
              <a:t>the containement</a:t>
            </a:r>
            <a:endParaRPr lang="ru-RU" altLang="de-DE" sz="1700" smtClean="0">
              <a:effectLst/>
            </a:endParaRPr>
          </a:p>
          <a:p>
            <a:pPr lvl="1">
              <a:lnSpc>
                <a:spcPct val="80000"/>
              </a:lnSpc>
            </a:pPr>
            <a:r>
              <a:rPr lang="en-US" altLang="de-DE" sz="1400" smtClean="0"/>
              <a:t>Potentially high hazard for population</a:t>
            </a:r>
          </a:p>
          <a:p>
            <a:pPr lvl="1">
              <a:lnSpc>
                <a:spcPct val="80000"/>
              </a:lnSpc>
            </a:pPr>
            <a:r>
              <a:rPr lang="en-US" altLang="de-DE" sz="1400" smtClean="0"/>
              <a:t>Other radioactive sources (spent fuel) are also investigated</a:t>
            </a:r>
            <a:endParaRPr lang="ru-RU" altLang="de-DE" sz="1400" smtClean="0"/>
          </a:p>
          <a:p>
            <a:pPr>
              <a:lnSpc>
                <a:spcPct val="80000"/>
              </a:lnSpc>
              <a:spcBef>
                <a:spcPct val="0"/>
              </a:spcBef>
            </a:pPr>
            <a:r>
              <a:rPr lang="en-US" altLang="de-DE" sz="1600" b="0" smtClean="0">
                <a:effectLst/>
              </a:rPr>
              <a:t>PSA</a:t>
            </a:r>
            <a:r>
              <a:rPr lang="ru-RU" altLang="de-DE" sz="1600" b="0" smtClean="0">
                <a:effectLst/>
              </a:rPr>
              <a:t> </a:t>
            </a:r>
            <a:r>
              <a:rPr lang="en-US" altLang="de-DE" sz="1600" b="0" smtClean="0">
                <a:effectLst/>
              </a:rPr>
              <a:t>is aimed at maximum realistic and complete to use</a:t>
            </a:r>
            <a:endParaRPr lang="en-GB" altLang="de-DE" sz="1600" b="0" smtClean="0">
              <a:effectLst/>
            </a:endParaRPr>
          </a:p>
          <a:p>
            <a:pPr lvl="1">
              <a:lnSpc>
                <a:spcPct val="80000"/>
              </a:lnSpc>
              <a:spcBef>
                <a:spcPct val="0"/>
              </a:spcBef>
              <a:buFont typeface="Arial" charset="0"/>
              <a:buChar char="●"/>
            </a:pPr>
            <a:r>
              <a:rPr lang="en-US" altLang="de-DE" sz="1600" smtClean="0"/>
              <a:t>Information about NPP design features</a:t>
            </a:r>
            <a:endParaRPr lang="sk-SK" altLang="de-DE" sz="1600" smtClean="0"/>
          </a:p>
          <a:p>
            <a:pPr lvl="1">
              <a:lnSpc>
                <a:spcPct val="80000"/>
              </a:lnSpc>
              <a:spcBef>
                <a:spcPct val="0"/>
              </a:spcBef>
              <a:buFont typeface="Arial" charset="0"/>
              <a:buChar char="●"/>
            </a:pPr>
            <a:r>
              <a:rPr lang="en-US" altLang="de-DE" sz="1600" smtClean="0"/>
              <a:t>Operating experience</a:t>
            </a:r>
            <a:endParaRPr lang="sk-SK" altLang="de-DE" sz="1600" smtClean="0"/>
          </a:p>
          <a:p>
            <a:pPr lvl="1">
              <a:lnSpc>
                <a:spcPct val="80000"/>
              </a:lnSpc>
              <a:spcBef>
                <a:spcPct val="5000"/>
              </a:spcBef>
              <a:buFont typeface="Arial" charset="0"/>
              <a:buChar char="●"/>
            </a:pPr>
            <a:r>
              <a:rPr lang="en-US" altLang="de-DE" sz="1600" smtClean="0"/>
              <a:t>Component reliability data</a:t>
            </a:r>
            <a:endParaRPr lang="ru-RU" altLang="de-DE" sz="1600" smtClean="0"/>
          </a:p>
          <a:p>
            <a:pPr lvl="1">
              <a:lnSpc>
                <a:spcPct val="80000"/>
              </a:lnSpc>
              <a:spcBef>
                <a:spcPct val="5000"/>
              </a:spcBef>
              <a:buFont typeface="Arial" charset="0"/>
              <a:buChar char="●"/>
            </a:pPr>
            <a:r>
              <a:rPr lang="en-US" altLang="de-DE" sz="1600" smtClean="0"/>
              <a:t>Data on human reliability</a:t>
            </a:r>
            <a:endParaRPr lang="sk-SK" altLang="de-DE" sz="1600" smtClean="0"/>
          </a:p>
          <a:p>
            <a:pPr lvl="1">
              <a:lnSpc>
                <a:spcPct val="80000"/>
              </a:lnSpc>
              <a:spcBef>
                <a:spcPct val="5000"/>
              </a:spcBef>
              <a:buFont typeface="Arial" charset="0"/>
              <a:buChar char="●"/>
            </a:pPr>
            <a:r>
              <a:rPr lang="en-US" altLang="de-DE" sz="1600" smtClean="0"/>
              <a:t>Knowledge about accident development before and after core damage</a:t>
            </a:r>
            <a:endParaRPr lang="ru-RU" altLang="de-DE" sz="1600" smtClean="0"/>
          </a:p>
          <a:p>
            <a:pPr lvl="1">
              <a:lnSpc>
                <a:spcPct val="80000"/>
              </a:lnSpc>
              <a:spcBef>
                <a:spcPct val="5000"/>
              </a:spcBef>
              <a:buFont typeface="Arial" charset="0"/>
              <a:buChar char="●"/>
            </a:pPr>
            <a:r>
              <a:rPr lang="en-US" altLang="de-DE" sz="1600" smtClean="0"/>
              <a:t>Potential ecological consequences and impact on population health</a:t>
            </a:r>
          </a:p>
          <a:p>
            <a:pPr>
              <a:lnSpc>
                <a:spcPct val="80000"/>
              </a:lnSpc>
            </a:pPr>
            <a:endParaRPr lang="ru-RU" sz="1600" smtClean="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defRPr/>
            </a:pPr>
            <a:r>
              <a:rPr lang="en-US" sz="2800" u="none" kern="1200" dirty="0">
                <a:latin typeface="Arial" charset="0"/>
                <a:ea typeface="+mn-ea"/>
                <a:cs typeface="+mn-cs"/>
              </a:rPr>
              <a:t>Advantages of using probabilistic methods</a:t>
            </a:r>
            <a:endParaRPr lang="ru-RU" sz="2800" u="none" kern="1200" dirty="0">
              <a:latin typeface="Arial" charset="0"/>
              <a:ea typeface="+mn-ea"/>
              <a:cs typeface="+mn-cs"/>
            </a:endParaRPr>
          </a:p>
        </p:txBody>
      </p:sp>
      <p:sp>
        <p:nvSpPr>
          <p:cNvPr id="49154" name="Rectangle 3"/>
          <p:cNvSpPr>
            <a:spLocks noGrp="1" noChangeArrowheads="1"/>
          </p:cNvSpPr>
          <p:nvPr>
            <p:ph type="body" idx="1"/>
          </p:nvPr>
        </p:nvSpPr>
        <p:spPr/>
        <p:txBody>
          <a:bodyPr/>
          <a:lstStyle/>
          <a:p>
            <a:pPr>
              <a:lnSpc>
                <a:spcPct val="90000"/>
              </a:lnSpc>
              <a:spcAft>
                <a:spcPts val="600"/>
              </a:spcAft>
            </a:pPr>
            <a:r>
              <a:rPr lang="en-US" altLang="de-DE" sz="1600" smtClean="0">
                <a:solidFill>
                  <a:srgbClr val="FF0000"/>
                </a:solidFill>
                <a:effectLst/>
              </a:rPr>
              <a:t>Risk for complecated technical systems is impossible to calculate only based on statistical data</a:t>
            </a:r>
          </a:p>
          <a:p>
            <a:pPr>
              <a:lnSpc>
                <a:spcPct val="90000"/>
              </a:lnSpc>
              <a:spcBef>
                <a:spcPct val="50000"/>
              </a:spcBef>
              <a:spcAft>
                <a:spcPct val="15000"/>
              </a:spcAft>
            </a:pPr>
            <a:r>
              <a:rPr lang="en-US" altLang="de-DE" sz="1600" smtClean="0">
                <a:effectLst/>
              </a:rPr>
              <a:t>Knowledge gained in risk analysis can be used for:</a:t>
            </a:r>
          </a:p>
          <a:p>
            <a:pPr lvl="1">
              <a:lnSpc>
                <a:spcPct val="90000"/>
              </a:lnSpc>
            </a:pPr>
            <a:r>
              <a:rPr lang="en-US" altLang="de-DE" sz="1800" b="0" smtClean="0"/>
              <a:t>Eliminating design deficiencies</a:t>
            </a:r>
          </a:p>
          <a:p>
            <a:pPr lvl="1">
              <a:lnSpc>
                <a:spcPct val="90000"/>
              </a:lnSpc>
            </a:pPr>
            <a:r>
              <a:rPr lang="en-US" altLang="de-DE" sz="1800" b="0" smtClean="0"/>
              <a:t>Finding additional ways for enhancing NPP safety</a:t>
            </a:r>
          </a:p>
          <a:p>
            <a:pPr lvl="1">
              <a:lnSpc>
                <a:spcPct val="90000"/>
              </a:lnSpc>
            </a:pPr>
            <a:r>
              <a:rPr lang="en-US" altLang="de-DE" sz="1800" b="0" smtClean="0"/>
              <a:t>Creating balance design from safety point of </a:t>
            </a:r>
            <a:r>
              <a:rPr lang="de-DE" altLang="de-DE" sz="1800" b="0" smtClean="0"/>
              <a:t>view</a:t>
            </a:r>
            <a:endParaRPr lang="en-US" altLang="de-DE" sz="1800" b="0" smtClean="0"/>
          </a:p>
          <a:p>
            <a:pPr lvl="1">
              <a:lnSpc>
                <a:spcPct val="90000"/>
              </a:lnSpc>
            </a:pPr>
            <a:r>
              <a:rPr lang="en-US" altLang="de-DE" sz="1800" b="0" smtClean="0"/>
              <a:t>Improving NPP operating</a:t>
            </a:r>
            <a:r>
              <a:rPr lang="de-DE" altLang="de-DE" sz="1800" b="0" smtClean="0"/>
              <a:t> modes and maintenance</a:t>
            </a:r>
            <a:endParaRPr lang="en-US" altLang="de-DE" sz="1800" b="0" smtClean="0"/>
          </a:p>
          <a:p>
            <a:pPr lvl="1">
              <a:lnSpc>
                <a:spcPct val="90000"/>
              </a:lnSpc>
            </a:pPr>
            <a:r>
              <a:rPr lang="en-US" altLang="de-DE" sz="1800" b="0" smtClean="0"/>
              <a:t>Training operators</a:t>
            </a:r>
          </a:p>
          <a:p>
            <a:pPr lvl="1">
              <a:lnSpc>
                <a:spcPct val="90000"/>
              </a:lnSpc>
            </a:pPr>
            <a:r>
              <a:rPr lang="en-US" altLang="de-DE" sz="1800" b="0" smtClean="0"/>
              <a:t>Determinating factors dominant for frequency and consequences of accidents</a:t>
            </a:r>
          </a:p>
          <a:p>
            <a:pPr lvl="1">
              <a:lnSpc>
                <a:spcPct val="90000"/>
              </a:lnSpc>
            </a:pPr>
            <a:r>
              <a:rPr lang="en-US" altLang="de-DE" sz="1800" b="0" smtClean="0"/>
              <a:t>Defining the areas of research</a:t>
            </a:r>
            <a:endParaRPr lang="ru-RU" sz="1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5" name="Rectangle 2"/>
          <p:cNvSpPr>
            <a:spLocks noGrp="1" noChangeArrowheads="1"/>
          </p:cNvSpPr>
          <p:nvPr>
            <p:ph type="title"/>
          </p:nvPr>
        </p:nvSpPr>
        <p:spPr/>
        <p:txBody>
          <a:bodyPr/>
          <a:lstStyle/>
          <a:p>
            <a:pPr>
              <a:defRPr/>
            </a:pPr>
            <a:r>
              <a:rPr lang="en-US" altLang="de-DE" sz="2800" u="none" kern="1200" dirty="0">
                <a:latin typeface="Arial" charset="0"/>
                <a:ea typeface="+mn-ea"/>
                <a:cs typeface="+mn-cs"/>
              </a:rPr>
              <a:t>Location of spent fuel</a:t>
            </a:r>
            <a:endParaRPr lang="ru-RU" sz="2800" u="none" kern="1200" dirty="0">
              <a:latin typeface="Arial" charset="0"/>
              <a:ea typeface="+mn-ea"/>
              <a:cs typeface="+mn-cs"/>
            </a:endParaRPr>
          </a:p>
        </p:txBody>
      </p:sp>
      <p:sp>
        <p:nvSpPr>
          <p:cNvPr id="142346" name="Rectangle 3"/>
          <p:cNvSpPr>
            <a:spLocks noGrp="1" noChangeArrowheads="1"/>
          </p:cNvSpPr>
          <p:nvPr>
            <p:ph type="body" idx="1"/>
          </p:nvPr>
        </p:nvSpPr>
        <p:spPr/>
        <p:txBody>
          <a:bodyPr/>
          <a:lstStyle/>
          <a:p>
            <a:endParaRPr lang="ru-RU" smtClean="0">
              <a:effectLst/>
            </a:endParaRPr>
          </a:p>
        </p:txBody>
      </p:sp>
      <p:sp>
        <p:nvSpPr>
          <p:cNvPr id="142347" name="Oval 2"/>
          <p:cNvSpPr>
            <a:spLocks noChangeArrowheads="1"/>
          </p:cNvSpPr>
          <p:nvPr/>
        </p:nvSpPr>
        <p:spPr bwMode="auto">
          <a:xfrm>
            <a:off x="971550" y="1576388"/>
            <a:ext cx="2449513" cy="3643312"/>
          </a:xfrm>
          <a:prstGeom prst="ellipse">
            <a:avLst/>
          </a:prstGeom>
          <a:solidFill>
            <a:schemeClr val="accent1">
              <a:alpha val="30196"/>
            </a:schemeClr>
          </a:solidFill>
          <a:ln w="9525">
            <a:solidFill>
              <a:schemeClr val="hlink"/>
            </a:solidFill>
            <a:round/>
            <a:headEnd/>
            <a:tailEnd/>
          </a:ln>
        </p:spPr>
        <p:txBody>
          <a:bodyPr wrap="none" anchor="ctr"/>
          <a:lstStyle/>
          <a:p>
            <a:pPr algn="ctr" eaLnBrk="0" hangingPunct="0">
              <a:buClr>
                <a:srgbClr val="020288"/>
              </a:buClr>
              <a:buSzPct val="110000"/>
              <a:buFont typeface="Wingdings" pitchFamily="2" charset="2"/>
              <a:buNone/>
            </a:pPr>
            <a:endParaRPr lang="en-GB" altLang="de-DE" sz="2800">
              <a:solidFill>
                <a:srgbClr val="000099"/>
              </a:solidFill>
            </a:endParaRPr>
          </a:p>
        </p:txBody>
      </p:sp>
      <p:sp>
        <p:nvSpPr>
          <p:cNvPr id="142348" name="Oval 3"/>
          <p:cNvSpPr>
            <a:spLocks noChangeArrowheads="1"/>
          </p:cNvSpPr>
          <p:nvPr/>
        </p:nvSpPr>
        <p:spPr bwMode="auto">
          <a:xfrm>
            <a:off x="3635375" y="1576388"/>
            <a:ext cx="2808288" cy="4149725"/>
          </a:xfrm>
          <a:prstGeom prst="ellipse">
            <a:avLst/>
          </a:prstGeom>
          <a:solidFill>
            <a:srgbClr val="339966">
              <a:alpha val="30196"/>
            </a:srgbClr>
          </a:solidFill>
          <a:ln w="9525">
            <a:solidFill>
              <a:schemeClr val="hlink"/>
            </a:solidFill>
            <a:round/>
            <a:headEnd/>
            <a:tailEnd/>
          </a:ln>
        </p:spPr>
        <p:txBody>
          <a:bodyPr wrap="none" anchor="ctr"/>
          <a:lstStyle/>
          <a:p>
            <a:pPr algn="ctr" eaLnBrk="0" hangingPunct="0">
              <a:buClr>
                <a:srgbClr val="020288"/>
              </a:buClr>
              <a:buSzPct val="110000"/>
              <a:buFont typeface="Wingdings" pitchFamily="2" charset="2"/>
              <a:buNone/>
            </a:pPr>
            <a:endParaRPr lang="en-GB" altLang="de-DE" sz="2800">
              <a:solidFill>
                <a:srgbClr val="000099"/>
              </a:solidFill>
            </a:endParaRPr>
          </a:p>
        </p:txBody>
      </p:sp>
      <p:graphicFrame>
        <p:nvGraphicFramePr>
          <p:cNvPr id="142342" name="Object 6"/>
          <p:cNvGraphicFramePr>
            <a:graphicFrameLocks noChangeAspect="1"/>
          </p:cNvGraphicFramePr>
          <p:nvPr/>
        </p:nvGraphicFramePr>
        <p:xfrm>
          <a:off x="1438275" y="2173288"/>
          <a:ext cx="1547813" cy="2609850"/>
        </p:xfrm>
        <a:graphic>
          <a:graphicData uri="http://schemas.openxmlformats.org/presentationml/2006/ole">
            <mc:AlternateContent xmlns:mc="http://schemas.openxmlformats.org/markup-compatibility/2006">
              <mc:Choice xmlns:v="urn:schemas-microsoft-com:vml" Requires="v">
                <p:oleObj spid="_x0000_s142366" name="VISIO" r:id="rId3" imgW="1875600" imgH="3410640" progId="Visio.Drawing.11">
                  <p:embed/>
                </p:oleObj>
              </mc:Choice>
              <mc:Fallback>
                <p:oleObj name="VISIO" r:id="rId3" imgW="1875600" imgH="341064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2173288"/>
                        <a:ext cx="154781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3" name="Object 7"/>
          <p:cNvGraphicFramePr>
            <a:graphicFrameLocks noChangeAspect="1"/>
          </p:cNvGraphicFramePr>
          <p:nvPr/>
        </p:nvGraphicFramePr>
        <p:xfrm>
          <a:off x="3944938" y="2941638"/>
          <a:ext cx="2193925" cy="1871662"/>
        </p:xfrm>
        <a:graphic>
          <a:graphicData uri="http://schemas.openxmlformats.org/presentationml/2006/ole">
            <mc:AlternateContent xmlns:mc="http://schemas.openxmlformats.org/markup-compatibility/2006">
              <mc:Choice xmlns:v="urn:schemas-microsoft-com:vml" Requires="v">
                <p:oleObj spid="_x0000_s142367" name="VISIO" r:id="rId5" imgW="2532960" imgH="2332800" progId="Visio.Drawing.11">
                  <p:embed/>
                </p:oleObj>
              </mc:Choice>
              <mc:Fallback>
                <p:oleObj name="VISIO" r:id="rId5" imgW="2532960" imgH="2332800"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938" y="2941638"/>
                        <a:ext cx="219392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4" name="Object 8"/>
          <p:cNvGraphicFramePr>
            <a:graphicFrameLocks noChangeAspect="1"/>
          </p:cNvGraphicFramePr>
          <p:nvPr/>
        </p:nvGraphicFramePr>
        <p:xfrm>
          <a:off x="7054850" y="3402013"/>
          <a:ext cx="674688" cy="1065212"/>
        </p:xfrm>
        <a:graphic>
          <a:graphicData uri="http://schemas.openxmlformats.org/presentationml/2006/ole">
            <mc:AlternateContent xmlns:mc="http://schemas.openxmlformats.org/markup-compatibility/2006">
              <mc:Choice xmlns:v="urn:schemas-microsoft-com:vml" Requires="v">
                <p:oleObj spid="_x0000_s142368" name="VISIO" r:id="rId7" imgW="732600" imgH="1247040" progId="Visio.Drawing.11">
                  <p:embed/>
                </p:oleObj>
              </mc:Choice>
              <mc:Fallback>
                <p:oleObj name="VISIO" r:id="rId7" imgW="732600" imgH="1247040" progId="Visio.Drawing.11">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4850" y="3402013"/>
                        <a:ext cx="674688"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49" name="WordArt 9"/>
          <p:cNvSpPr>
            <a:spLocks noChangeArrowheads="1" noChangeShapeType="1" noTextEdit="1"/>
          </p:cNvSpPr>
          <p:nvPr/>
        </p:nvSpPr>
        <p:spPr bwMode="auto">
          <a:xfrm>
            <a:off x="1562100" y="5621338"/>
            <a:ext cx="1268413" cy="398462"/>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Reactor</a:t>
            </a:r>
            <a:endParaRPr lang="ru-RU" sz="3600" kern="1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42350" name="WordArt 10"/>
          <p:cNvSpPr>
            <a:spLocks noChangeArrowheads="1" noChangeShapeType="1" noTextEdit="1"/>
          </p:cNvSpPr>
          <p:nvPr/>
        </p:nvSpPr>
        <p:spPr bwMode="auto">
          <a:xfrm>
            <a:off x="4389438" y="5768975"/>
            <a:ext cx="1157287" cy="334963"/>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SF pool</a:t>
            </a:r>
            <a:endParaRPr lang="ru-RU" sz="3600" kern="1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42351" name="WordArt 11"/>
          <p:cNvSpPr>
            <a:spLocks noChangeArrowheads="1" noChangeShapeType="1" noTextEdit="1"/>
          </p:cNvSpPr>
          <p:nvPr/>
        </p:nvSpPr>
        <p:spPr bwMode="auto">
          <a:xfrm>
            <a:off x="6718300" y="4821238"/>
            <a:ext cx="1489075" cy="398462"/>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Container</a:t>
            </a:r>
            <a:endParaRPr lang="ru-RU" sz="3600" kern="1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42352" name="Line 12"/>
          <p:cNvSpPr>
            <a:spLocks noChangeShapeType="1"/>
          </p:cNvSpPr>
          <p:nvPr/>
        </p:nvSpPr>
        <p:spPr bwMode="auto">
          <a:xfrm flipH="1">
            <a:off x="5099050" y="1395413"/>
            <a:ext cx="1619250" cy="2074862"/>
          </a:xfrm>
          <a:prstGeom prst="line">
            <a:avLst/>
          </a:prstGeom>
          <a:noFill/>
          <a:ln w="28575">
            <a:solidFill>
              <a:schemeClr val="tx1"/>
            </a:solidFill>
            <a:round/>
            <a:headEnd/>
            <a:tailEnd type="stealth" w="lg" len="lg"/>
          </a:ln>
        </p:spPr>
        <p:txBody>
          <a:bodyPr/>
          <a:lstStyle/>
          <a:p>
            <a:endParaRPr lang="ru-RU"/>
          </a:p>
        </p:txBody>
      </p:sp>
      <p:sp>
        <p:nvSpPr>
          <p:cNvPr id="142353" name="Line 13"/>
          <p:cNvSpPr>
            <a:spLocks noChangeShapeType="1"/>
          </p:cNvSpPr>
          <p:nvPr/>
        </p:nvSpPr>
        <p:spPr bwMode="auto">
          <a:xfrm flipH="1">
            <a:off x="2552700" y="1395413"/>
            <a:ext cx="2994025" cy="2278062"/>
          </a:xfrm>
          <a:prstGeom prst="line">
            <a:avLst/>
          </a:prstGeom>
          <a:noFill/>
          <a:ln w="28575">
            <a:solidFill>
              <a:schemeClr val="tx1"/>
            </a:solidFill>
            <a:round/>
            <a:headEnd/>
            <a:tailEnd type="stealth" w="lg" len="lg"/>
          </a:ln>
        </p:spPr>
        <p:txBody>
          <a:bodyPr/>
          <a:lstStyle/>
          <a:p>
            <a:endParaRPr lang="ru-RU"/>
          </a:p>
        </p:txBody>
      </p:sp>
      <p:sp>
        <p:nvSpPr>
          <p:cNvPr id="142354" name="Line 14"/>
          <p:cNvSpPr>
            <a:spLocks noChangeShapeType="1"/>
          </p:cNvSpPr>
          <p:nvPr/>
        </p:nvSpPr>
        <p:spPr bwMode="auto">
          <a:xfrm flipH="1">
            <a:off x="7367588" y="1431925"/>
            <a:ext cx="23812" cy="2016125"/>
          </a:xfrm>
          <a:prstGeom prst="line">
            <a:avLst/>
          </a:prstGeom>
          <a:noFill/>
          <a:ln w="28575">
            <a:solidFill>
              <a:schemeClr val="tx1"/>
            </a:solidFill>
            <a:round/>
            <a:headEnd/>
            <a:tailEnd type="stealth" w="lg" len="lg"/>
          </a:ln>
        </p:spPr>
        <p:txBody>
          <a:bodyPr/>
          <a:lstStyle/>
          <a:p>
            <a:endParaRPr lang="ru-RU"/>
          </a:p>
        </p:txBody>
      </p:sp>
      <p:sp>
        <p:nvSpPr>
          <p:cNvPr id="142355" name="Line 15"/>
          <p:cNvSpPr>
            <a:spLocks noChangeShapeType="1"/>
          </p:cNvSpPr>
          <p:nvPr/>
        </p:nvSpPr>
        <p:spPr bwMode="auto">
          <a:xfrm flipH="1">
            <a:off x="2203450" y="1443038"/>
            <a:ext cx="0" cy="2092325"/>
          </a:xfrm>
          <a:prstGeom prst="line">
            <a:avLst/>
          </a:prstGeom>
          <a:noFill/>
          <a:ln w="28575">
            <a:solidFill>
              <a:schemeClr val="tx1"/>
            </a:solidFill>
            <a:round/>
            <a:headEnd/>
            <a:tailEnd type="stealth" w="lg" len="lg"/>
          </a:ln>
        </p:spPr>
        <p:txBody>
          <a:bodyPr/>
          <a:lstStyle/>
          <a:p>
            <a:endParaRPr lang="ru-RU"/>
          </a:p>
        </p:txBody>
      </p:sp>
      <p:sp>
        <p:nvSpPr>
          <p:cNvPr id="142356" name="Oval 16"/>
          <p:cNvSpPr>
            <a:spLocks noChangeArrowheads="1"/>
          </p:cNvSpPr>
          <p:nvPr/>
        </p:nvSpPr>
        <p:spPr bwMode="auto">
          <a:xfrm>
            <a:off x="6515100" y="1949450"/>
            <a:ext cx="1800225" cy="2636838"/>
          </a:xfrm>
          <a:prstGeom prst="ellipse">
            <a:avLst/>
          </a:prstGeom>
          <a:solidFill>
            <a:schemeClr val="folHlink">
              <a:alpha val="30196"/>
            </a:schemeClr>
          </a:solidFill>
          <a:ln w="9525">
            <a:solidFill>
              <a:schemeClr val="accent2"/>
            </a:solidFill>
            <a:round/>
            <a:headEnd/>
            <a:tailEnd/>
          </a:ln>
        </p:spPr>
        <p:txBody>
          <a:bodyPr wrap="none" anchor="ctr"/>
          <a:lstStyle/>
          <a:p>
            <a:pPr algn="ctr" eaLnBrk="0" hangingPunct="0">
              <a:buClr>
                <a:srgbClr val="020288"/>
              </a:buClr>
              <a:buSzPct val="110000"/>
              <a:buFont typeface="Wingdings" pitchFamily="2" charset="2"/>
              <a:buNone/>
            </a:pPr>
            <a:endParaRPr lang="en-GB" altLang="de-DE" sz="2800">
              <a:solidFill>
                <a:srgbClr val="000099"/>
              </a:solidFill>
            </a:endParaRPr>
          </a:p>
        </p:txBody>
      </p:sp>
      <p:sp>
        <p:nvSpPr>
          <p:cNvPr id="142357" name="Line 17"/>
          <p:cNvSpPr>
            <a:spLocks noChangeShapeType="1"/>
          </p:cNvSpPr>
          <p:nvPr/>
        </p:nvSpPr>
        <p:spPr bwMode="auto">
          <a:xfrm flipV="1">
            <a:off x="360363" y="1395413"/>
            <a:ext cx="3754437" cy="36512"/>
          </a:xfrm>
          <a:prstGeom prst="line">
            <a:avLst/>
          </a:prstGeom>
          <a:noFill/>
          <a:ln w="38100">
            <a:solidFill>
              <a:srgbClr val="FFCC00"/>
            </a:solidFill>
            <a:round/>
            <a:headEnd/>
            <a:tailEnd/>
          </a:ln>
        </p:spPr>
        <p:txBody>
          <a:bodyPr/>
          <a:lstStyle/>
          <a:p>
            <a:endParaRPr lang="ru-RU"/>
          </a:p>
        </p:txBody>
      </p:sp>
      <p:sp>
        <p:nvSpPr>
          <p:cNvPr id="142358" name="Line 18"/>
          <p:cNvSpPr>
            <a:spLocks noChangeShapeType="1"/>
          </p:cNvSpPr>
          <p:nvPr/>
        </p:nvSpPr>
        <p:spPr bwMode="auto">
          <a:xfrm flipV="1">
            <a:off x="5013325" y="1384300"/>
            <a:ext cx="3079750" cy="11113"/>
          </a:xfrm>
          <a:prstGeom prst="line">
            <a:avLst/>
          </a:prstGeom>
          <a:noFill/>
          <a:ln w="38100">
            <a:solidFill>
              <a:srgbClr val="FFCC00"/>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a:xfrm>
            <a:off x="0" y="219075"/>
            <a:ext cx="9144000" cy="576263"/>
          </a:xfrm>
          <a:noFill/>
        </p:spPr>
        <p:txBody>
          <a:bodyPr/>
          <a:lstStyle/>
          <a:p>
            <a:pPr>
              <a:defRPr/>
            </a:pPr>
            <a:r>
              <a:rPr lang="en-GB" altLang="en-US" sz="2800" u="none" kern="1200" dirty="0">
                <a:latin typeface="Arial" charset="0"/>
                <a:ea typeface="+mn-ea"/>
                <a:cs typeface="+mn-cs"/>
              </a:rPr>
              <a:t>Illustration </a:t>
            </a:r>
            <a:r>
              <a:rPr lang="en-US" altLang="en-US" sz="2800" u="none" kern="1200" dirty="0">
                <a:latin typeface="Arial" charset="0"/>
                <a:ea typeface="+mn-ea"/>
                <a:cs typeface="+mn-cs"/>
              </a:rPr>
              <a:t>o</a:t>
            </a:r>
            <a:r>
              <a:rPr lang="en-GB" altLang="en-US" sz="2800" u="none" kern="1200" dirty="0">
                <a:latin typeface="Arial" charset="0"/>
                <a:ea typeface="+mn-ea"/>
                <a:cs typeface="+mn-cs"/>
              </a:rPr>
              <a:t>f PSA Scope</a:t>
            </a:r>
            <a:endParaRPr lang="en-US" altLang="en-US" sz="2800" u="none" kern="1200" dirty="0">
              <a:latin typeface="Arial" charset="0"/>
              <a:ea typeface="+mn-ea"/>
              <a:cs typeface="+mn-cs"/>
            </a:endParaRPr>
          </a:p>
        </p:txBody>
      </p:sp>
      <p:sp>
        <p:nvSpPr>
          <p:cNvPr id="143362" name="Freeform 3"/>
          <p:cNvSpPr>
            <a:spLocks/>
          </p:cNvSpPr>
          <p:nvPr/>
        </p:nvSpPr>
        <p:spPr bwMode="auto">
          <a:xfrm>
            <a:off x="2989263" y="3795713"/>
            <a:ext cx="2854325" cy="1090612"/>
          </a:xfrm>
          <a:custGeom>
            <a:avLst/>
            <a:gdLst>
              <a:gd name="T0" fmla="*/ 2147483647 w 1798"/>
              <a:gd name="T1" fmla="*/ 0 h 687"/>
              <a:gd name="T2" fmla="*/ 2147483647 w 1798"/>
              <a:gd name="T3" fmla="*/ 2147483647 h 687"/>
              <a:gd name="T4" fmla="*/ 2147483647 w 1798"/>
              <a:gd name="T5" fmla="*/ 2147483647 h 687"/>
              <a:gd name="T6" fmla="*/ 0 w 1798"/>
              <a:gd name="T7" fmla="*/ 0 h 687"/>
              <a:gd name="T8" fmla="*/ 2147483647 w 1798"/>
              <a:gd name="T9" fmla="*/ 0 h 687"/>
              <a:gd name="T10" fmla="*/ 0 60000 65536"/>
              <a:gd name="T11" fmla="*/ 0 60000 65536"/>
              <a:gd name="T12" fmla="*/ 0 60000 65536"/>
              <a:gd name="T13" fmla="*/ 0 60000 65536"/>
              <a:gd name="T14" fmla="*/ 0 60000 65536"/>
              <a:gd name="T15" fmla="*/ 0 w 1798"/>
              <a:gd name="T16" fmla="*/ 0 h 687"/>
              <a:gd name="T17" fmla="*/ 1798 w 1798"/>
              <a:gd name="T18" fmla="*/ 687 h 687"/>
            </a:gdLst>
            <a:ahLst/>
            <a:cxnLst>
              <a:cxn ang="T10">
                <a:pos x="T0" y="T1"/>
              </a:cxn>
              <a:cxn ang="T11">
                <a:pos x="T2" y="T3"/>
              </a:cxn>
              <a:cxn ang="T12">
                <a:pos x="T4" y="T5"/>
              </a:cxn>
              <a:cxn ang="T13">
                <a:pos x="T6" y="T7"/>
              </a:cxn>
              <a:cxn ang="T14">
                <a:pos x="T8" y="T9"/>
              </a:cxn>
            </a:cxnLst>
            <a:rect l="T15" t="T16" r="T17" b="T18"/>
            <a:pathLst>
              <a:path w="1798" h="687">
                <a:moveTo>
                  <a:pt x="1096" y="0"/>
                </a:moveTo>
                <a:lnTo>
                  <a:pt x="1798" y="687"/>
                </a:lnTo>
                <a:lnTo>
                  <a:pt x="702" y="687"/>
                </a:lnTo>
                <a:lnTo>
                  <a:pt x="0" y="0"/>
                </a:lnTo>
                <a:lnTo>
                  <a:pt x="1096" y="0"/>
                </a:lnTo>
                <a:close/>
              </a:path>
            </a:pathLst>
          </a:custGeom>
          <a:solidFill>
            <a:srgbClr val="FFFFFF"/>
          </a:solidFill>
          <a:ln w="9525">
            <a:noFill/>
            <a:round/>
            <a:headEnd/>
            <a:tailEnd/>
          </a:ln>
        </p:spPr>
        <p:txBody>
          <a:bodyPr/>
          <a:lstStyle/>
          <a:p>
            <a:endParaRPr lang="ru-RU"/>
          </a:p>
        </p:txBody>
      </p:sp>
      <p:sp>
        <p:nvSpPr>
          <p:cNvPr id="143363" name="Freeform 4"/>
          <p:cNvSpPr>
            <a:spLocks/>
          </p:cNvSpPr>
          <p:nvPr/>
        </p:nvSpPr>
        <p:spPr bwMode="auto">
          <a:xfrm>
            <a:off x="4729163" y="2282825"/>
            <a:ext cx="1114425" cy="2603500"/>
          </a:xfrm>
          <a:custGeom>
            <a:avLst/>
            <a:gdLst>
              <a:gd name="T0" fmla="*/ 2147483647 w 702"/>
              <a:gd name="T1" fmla="*/ 2147483647 h 1640"/>
              <a:gd name="T2" fmla="*/ 2147483647 w 702"/>
              <a:gd name="T3" fmla="*/ 2147483647 h 1640"/>
              <a:gd name="T4" fmla="*/ 0 w 702"/>
              <a:gd name="T5" fmla="*/ 0 h 1640"/>
              <a:gd name="T6" fmla="*/ 0 w 702"/>
              <a:gd name="T7" fmla="*/ 2147483647 h 1640"/>
              <a:gd name="T8" fmla="*/ 2147483647 w 702"/>
              <a:gd name="T9" fmla="*/ 2147483647 h 1640"/>
              <a:gd name="T10" fmla="*/ 0 60000 65536"/>
              <a:gd name="T11" fmla="*/ 0 60000 65536"/>
              <a:gd name="T12" fmla="*/ 0 60000 65536"/>
              <a:gd name="T13" fmla="*/ 0 60000 65536"/>
              <a:gd name="T14" fmla="*/ 0 60000 65536"/>
              <a:gd name="T15" fmla="*/ 0 w 702"/>
              <a:gd name="T16" fmla="*/ 0 h 1640"/>
              <a:gd name="T17" fmla="*/ 702 w 702"/>
              <a:gd name="T18" fmla="*/ 1640 h 1640"/>
            </a:gdLst>
            <a:ahLst/>
            <a:cxnLst>
              <a:cxn ang="T10">
                <a:pos x="T0" y="T1"/>
              </a:cxn>
              <a:cxn ang="T11">
                <a:pos x="T2" y="T3"/>
              </a:cxn>
              <a:cxn ang="T12">
                <a:pos x="T4" y="T5"/>
              </a:cxn>
              <a:cxn ang="T13">
                <a:pos x="T6" y="T7"/>
              </a:cxn>
              <a:cxn ang="T14">
                <a:pos x="T8" y="T9"/>
              </a:cxn>
            </a:cxnLst>
            <a:rect l="T15" t="T16" r="T17" b="T18"/>
            <a:pathLst>
              <a:path w="702" h="1640">
                <a:moveTo>
                  <a:pt x="702" y="1640"/>
                </a:moveTo>
                <a:lnTo>
                  <a:pt x="702" y="688"/>
                </a:lnTo>
                <a:lnTo>
                  <a:pt x="0" y="0"/>
                </a:lnTo>
                <a:lnTo>
                  <a:pt x="0" y="953"/>
                </a:lnTo>
                <a:lnTo>
                  <a:pt x="702" y="1640"/>
                </a:lnTo>
                <a:close/>
              </a:path>
            </a:pathLst>
          </a:custGeom>
          <a:solidFill>
            <a:srgbClr val="FFFFFF"/>
          </a:solidFill>
          <a:ln w="9525">
            <a:noFill/>
            <a:round/>
            <a:headEnd/>
            <a:tailEnd/>
          </a:ln>
        </p:spPr>
        <p:txBody>
          <a:bodyPr/>
          <a:lstStyle/>
          <a:p>
            <a:endParaRPr lang="ru-RU"/>
          </a:p>
        </p:txBody>
      </p:sp>
      <p:sp>
        <p:nvSpPr>
          <p:cNvPr id="143364" name="Rectangle 5"/>
          <p:cNvSpPr>
            <a:spLocks noChangeArrowheads="1"/>
          </p:cNvSpPr>
          <p:nvPr/>
        </p:nvSpPr>
        <p:spPr bwMode="auto">
          <a:xfrm>
            <a:off x="2989263" y="2282825"/>
            <a:ext cx="1739900" cy="1512888"/>
          </a:xfrm>
          <a:prstGeom prst="rect">
            <a:avLst/>
          </a:prstGeom>
          <a:solidFill>
            <a:srgbClr val="FFFFFF"/>
          </a:solidFill>
          <a:ln w="9525">
            <a:noFill/>
            <a:miter lim="800000"/>
            <a:headEnd/>
            <a:tailEnd/>
          </a:ln>
        </p:spPr>
        <p:txBody>
          <a:bodyPr/>
          <a:lstStyle/>
          <a:p>
            <a:pPr algn="ctr"/>
            <a:endParaRPr lang="en-GB" altLang="en-US" sz="2400"/>
          </a:p>
        </p:txBody>
      </p:sp>
      <p:sp>
        <p:nvSpPr>
          <p:cNvPr id="143365" name="Line 6"/>
          <p:cNvSpPr>
            <a:spLocks noChangeShapeType="1"/>
          </p:cNvSpPr>
          <p:nvPr/>
        </p:nvSpPr>
        <p:spPr bwMode="auto">
          <a:xfrm>
            <a:off x="4435475" y="3795713"/>
            <a:ext cx="1122363" cy="1090612"/>
          </a:xfrm>
          <a:prstGeom prst="line">
            <a:avLst/>
          </a:prstGeom>
          <a:noFill/>
          <a:ln w="9525">
            <a:solidFill>
              <a:srgbClr val="000000"/>
            </a:solidFill>
            <a:round/>
            <a:headEnd/>
            <a:tailEnd/>
          </a:ln>
        </p:spPr>
        <p:txBody>
          <a:bodyPr/>
          <a:lstStyle/>
          <a:p>
            <a:endParaRPr lang="ru-RU"/>
          </a:p>
        </p:txBody>
      </p:sp>
      <p:sp>
        <p:nvSpPr>
          <p:cNvPr id="143366" name="Line 7"/>
          <p:cNvSpPr>
            <a:spLocks noChangeShapeType="1"/>
          </p:cNvSpPr>
          <p:nvPr/>
        </p:nvSpPr>
        <p:spPr bwMode="auto">
          <a:xfrm>
            <a:off x="3856038" y="3795713"/>
            <a:ext cx="1122362" cy="1090612"/>
          </a:xfrm>
          <a:prstGeom prst="line">
            <a:avLst/>
          </a:prstGeom>
          <a:noFill/>
          <a:ln w="9525">
            <a:solidFill>
              <a:srgbClr val="000000"/>
            </a:solidFill>
            <a:round/>
            <a:headEnd/>
            <a:tailEnd/>
          </a:ln>
        </p:spPr>
        <p:txBody>
          <a:bodyPr/>
          <a:lstStyle/>
          <a:p>
            <a:endParaRPr lang="ru-RU"/>
          </a:p>
        </p:txBody>
      </p:sp>
      <p:sp>
        <p:nvSpPr>
          <p:cNvPr id="143367" name="Line 8"/>
          <p:cNvSpPr>
            <a:spLocks noChangeShapeType="1"/>
          </p:cNvSpPr>
          <p:nvPr/>
        </p:nvSpPr>
        <p:spPr bwMode="auto">
          <a:xfrm>
            <a:off x="3275013" y="3795713"/>
            <a:ext cx="1123950" cy="1090612"/>
          </a:xfrm>
          <a:prstGeom prst="line">
            <a:avLst/>
          </a:prstGeom>
          <a:noFill/>
          <a:ln w="9525">
            <a:solidFill>
              <a:srgbClr val="000000"/>
            </a:solidFill>
            <a:round/>
            <a:headEnd/>
            <a:tailEnd/>
          </a:ln>
        </p:spPr>
        <p:txBody>
          <a:bodyPr/>
          <a:lstStyle/>
          <a:p>
            <a:endParaRPr lang="ru-RU"/>
          </a:p>
        </p:txBody>
      </p:sp>
      <p:sp>
        <p:nvSpPr>
          <p:cNvPr id="143368" name="Line 9"/>
          <p:cNvSpPr>
            <a:spLocks noChangeShapeType="1"/>
          </p:cNvSpPr>
          <p:nvPr/>
        </p:nvSpPr>
        <p:spPr bwMode="auto">
          <a:xfrm>
            <a:off x="4729163" y="3795713"/>
            <a:ext cx="1114425" cy="1090612"/>
          </a:xfrm>
          <a:prstGeom prst="line">
            <a:avLst/>
          </a:prstGeom>
          <a:noFill/>
          <a:ln w="9525">
            <a:solidFill>
              <a:srgbClr val="333333"/>
            </a:solidFill>
            <a:round/>
            <a:headEnd/>
            <a:tailEnd/>
          </a:ln>
        </p:spPr>
        <p:txBody>
          <a:bodyPr/>
          <a:lstStyle/>
          <a:p>
            <a:endParaRPr lang="ru-RU"/>
          </a:p>
        </p:txBody>
      </p:sp>
      <p:sp>
        <p:nvSpPr>
          <p:cNvPr id="143369" name="Line 10"/>
          <p:cNvSpPr>
            <a:spLocks noChangeShapeType="1"/>
          </p:cNvSpPr>
          <p:nvPr/>
        </p:nvSpPr>
        <p:spPr bwMode="auto">
          <a:xfrm>
            <a:off x="4149725" y="3795713"/>
            <a:ext cx="1114425" cy="1090612"/>
          </a:xfrm>
          <a:prstGeom prst="line">
            <a:avLst/>
          </a:prstGeom>
          <a:noFill/>
          <a:ln w="9525">
            <a:solidFill>
              <a:srgbClr val="333333"/>
            </a:solidFill>
            <a:round/>
            <a:headEnd/>
            <a:tailEnd/>
          </a:ln>
        </p:spPr>
        <p:txBody>
          <a:bodyPr/>
          <a:lstStyle/>
          <a:p>
            <a:endParaRPr lang="ru-RU"/>
          </a:p>
        </p:txBody>
      </p:sp>
      <p:sp>
        <p:nvSpPr>
          <p:cNvPr id="143370" name="Line 11"/>
          <p:cNvSpPr>
            <a:spLocks noChangeShapeType="1"/>
          </p:cNvSpPr>
          <p:nvPr/>
        </p:nvSpPr>
        <p:spPr bwMode="auto">
          <a:xfrm>
            <a:off x="3570288" y="3795713"/>
            <a:ext cx="1112837" cy="1090612"/>
          </a:xfrm>
          <a:prstGeom prst="line">
            <a:avLst/>
          </a:prstGeom>
          <a:noFill/>
          <a:ln w="9525">
            <a:solidFill>
              <a:srgbClr val="333333"/>
            </a:solidFill>
            <a:round/>
            <a:headEnd/>
            <a:tailEnd/>
          </a:ln>
        </p:spPr>
        <p:txBody>
          <a:bodyPr/>
          <a:lstStyle/>
          <a:p>
            <a:endParaRPr lang="ru-RU"/>
          </a:p>
        </p:txBody>
      </p:sp>
      <p:sp>
        <p:nvSpPr>
          <p:cNvPr id="143371" name="Line 12"/>
          <p:cNvSpPr>
            <a:spLocks noChangeShapeType="1"/>
          </p:cNvSpPr>
          <p:nvPr/>
        </p:nvSpPr>
        <p:spPr bwMode="auto">
          <a:xfrm>
            <a:off x="2989263" y="3795713"/>
            <a:ext cx="1114425" cy="1090612"/>
          </a:xfrm>
          <a:prstGeom prst="line">
            <a:avLst/>
          </a:prstGeom>
          <a:noFill/>
          <a:ln w="9525">
            <a:solidFill>
              <a:srgbClr val="333333"/>
            </a:solidFill>
            <a:round/>
            <a:headEnd/>
            <a:tailEnd/>
          </a:ln>
        </p:spPr>
        <p:txBody>
          <a:bodyPr/>
          <a:lstStyle/>
          <a:p>
            <a:endParaRPr lang="ru-RU"/>
          </a:p>
        </p:txBody>
      </p:sp>
      <p:sp>
        <p:nvSpPr>
          <p:cNvPr id="143372" name="Line 13"/>
          <p:cNvSpPr>
            <a:spLocks noChangeShapeType="1"/>
          </p:cNvSpPr>
          <p:nvPr/>
        </p:nvSpPr>
        <p:spPr bwMode="auto">
          <a:xfrm flipH="1">
            <a:off x="2989263" y="3795713"/>
            <a:ext cx="1739900" cy="1587"/>
          </a:xfrm>
          <a:prstGeom prst="line">
            <a:avLst/>
          </a:prstGeom>
          <a:noFill/>
          <a:ln w="9525">
            <a:solidFill>
              <a:srgbClr val="000000"/>
            </a:solidFill>
            <a:round/>
            <a:headEnd/>
            <a:tailEnd/>
          </a:ln>
        </p:spPr>
        <p:txBody>
          <a:bodyPr/>
          <a:lstStyle/>
          <a:p>
            <a:endParaRPr lang="ru-RU"/>
          </a:p>
        </p:txBody>
      </p:sp>
      <p:sp>
        <p:nvSpPr>
          <p:cNvPr id="143373" name="Line 14"/>
          <p:cNvSpPr>
            <a:spLocks noChangeShapeType="1"/>
          </p:cNvSpPr>
          <p:nvPr/>
        </p:nvSpPr>
        <p:spPr bwMode="auto">
          <a:xfrm flipH="1">
            <a:off x="3357563" y="4165600"/>
            <a:ext cx="1739900" cy="1588"/>
          </a:xfrm>
          <a:prstGeom prst="line">
            <a:avLst/>
          </a:prstGeom>
          <a:noFill/>
          <a:ln w="9525">
            <a:solidFill>
              <a:srgbClr val="000000"/>
            </a:solidFill>
            <a:round/>
            <a:headEnd/>
            <a:tailEnd/>
          </a:ln>
        </p:spPr>
        <p:txBody>
          <a:bodyPr/>
          <a:lstStyle/>
          <a:p>
            <a:endParaRPr lang="ru-RU"/>
          </a:p>
        </p:txBody>
      </p:sp>
      <p:sp>
        <p:nvSpPr>
          <p:cNvPr id="143374" name="Line 15"/>
          <p:cNvSpPr>
            <a:spLocks noChangeShapeType="1"/>
          </p:cNvSpPr>
          <p:nvPr/>
        </p:nvSpPr>
        <p:spPr bwMode="auto">
          <a:xfrm flipH="1">
            <a:off x="3735388" y="4525963"/>
            <a:ext cx="1739900" cy="1587"/>
          </a:xfrm>
          <a:prstGeom prst="line">
            <a:avLst/>
          </a:prstGeom>
          <a:noFill/>
          <a:ln w="9525">
            <a:solidFill>
              <a:srgbClr val="000000"/>
            </a:solidFill>
            <a:round/>
            <a:headEnd/>
            <a:tailEnd/>
          </a:ln>
        </p:spPr>
        <p:txBody>
          <a:bodyPr/>
          <a:lstStyle/>
          <a:p>
            <a:endParaRPr lang="ru-RU"/>
          </a:p>
        </p:txBody>
      </p:sp>
      <p:sp>
        <p:nvSpPr>
          <p:cNvPr id="143375" name="Line 16"/>
          <p:cNvSpPr>
            <a:spLocks noChangeShapeType="1"/>
          </p:cNvSpPr>
          <p:nvPr/>
        </p:nvSpPr>
        <p:spPr bwMode="auto">
          <a:xfrm flipH="1">
            <a:off x="4103688" y="4886325"/>
            <a:ext cx="1739900" cy="1588"/>
          </a:xfrm>
          <a:prstGeom prst="line">
            <a:avLst/>
          </a:prstGeom>
          <a:noFill/>
          <a:ln w="9525">
            <a:solidFill>
              <a:srgbClr val="000000"/>
            </a:solidFill>
            <a:round/>
            <a:headEnd/>
            <a:tailEnd/>
          </a:ln>
        </p:spPr>
        <p:txBody>
          <a:bodyPr/>
          <a:lstStyle/>
          <a:p>
            <a:endParaRPr lang="ru-RU"/>
          </a:p>
        </p:txBody>
      </p:sp>
      <p:sp>
        <p:nvSpPr>
          <p:cNvPr id="143376" name="Line 17"/>
          <p:cNvSpPr>
            <a:spLocks noChangeShapeType="1"/>
          </p:cNvSpPr>
          <p:nvPr/>
        </p:nvSpPr>
        <p:spPr bwMode="auto">
          <a:xfrm flipV="1">
            <a:off x="4435475" y="2282825"/>
            <a:ext cx="1588" cy="1512888"/>
          </a:xfrm>
          <a:prstGeom prst="line">
            <a:avLst/>
          </a:prstGeom>
          <a:noFill/>
          <a:ln w="9525">
            <a:solidFill>
              <a:srgbClr val="000000"/>
            </a:solidFill>
            <a:round/>
            <a:headEnd/>
            <a:tailEnd/>
          </a:ln>
        </p:spPr>
        <p:txBody>
          <a:bodyPr/>
          <a:lstStyle/>
          <a:p>
            <a:endParaRPr lang="ru-RU"/>
          </a:p>
        </p:txBody>
      </p:sp>
      <p:sp>
        <p:nvSpPr>
          <p:cNvPr id="143377" name="Line 18"/>
          <p:cNvSpPr>
            <a:spLocks noChangeShapeType="1"/>
          </p:cNvSpPr>
          <p:nvPr/>
        </p:nvSpPr>
        <p:spPr bwMode="auto">
          <a:xfrm flipV="1">
            <a:off x="3856038" y="2282825"/>
            <a:ext cx="1587" cy="1512888"/>
          </a:xfrm>
          <a:prstGeom prst="line">
            <a:avLst/>
          </a:prstGeom>
          <a:noFill/>
          <a:ln w="9525">
            <a:solidFill>
              <a:srgbClr val="000000"/>
            </a:solidFill>
            <a:round/>
            <a:headEnd/>
            <a:tailEnd/>
          </a:ln>
        </p:spPr>
        <p:txBody>
          <a:bodyPr/>
          <a:lstStyle/>
          <a:p>
            <a:endParaRPr lang="ru-RU"/>
          </a:p>
        </p:txBody>
      </p:sp>
      <p:sp>
        <p:nvSpPr>
          <p:cNvPr id="143378" name="Line 19"/>
          <p:cNvSpPr>
            <a:spLocks noChangeShapeType="1"/>
          </p:cNvSpPr>
          <p:nvPr/>
        </p:nvSpPr>
        <p:spPr bwMode="auto">
          <a:xfrm flipV="1">
            <a:off x="3275013" y="2282825"/>
            <a:ext cx="1587" cy="1512888"/>
          </a:xfrm>
          <a:prstGeom prst="line">
            <a:avLst/>
          </a:prstGeom>
          <a:noFill/>
          <a:ln w="9525">
            <a:solidFill>
              <a:srgbClr val="000000"/>
            </a:solidFill>
            <a:round/>
            <a:headEnd/>
            <a:tailEnd/>
          </a:ln>
        </p:spPr>
        <p:txBody>
          <a:bodyPr/>
          <a:lstStyle/>
          <a:p>
            <a:endParaRPr lang="ru-RU"/>
          </a:p>
        </p:txBody>
      </p:sp>
      <p:sp>
        <p:nvSpPr>
          <p:cNvPr id="143379" name="Line 20"/>
          <p:cNvSpPr>
            <a:spLocks noChangeShapeType="1"/>
          </p:cNvSpPr>
          <p:nvPr/>
        </p:nvSpPr>
        <p:spPr bwMode="auto">
          <a:xfrm flipV="1">
            <a:off x="4729163" y="2282825"/>
            <a:ext cx="1587" cy="1512888"/>
          </a:xfrm>
          <a:prstGeom prst="line">
            <a:avLst/>
          </a:prstGeom>
          <a:noFill/>
          <a:ln w="9525">
            <a:solidFill>
              <a:srgbClr val="333333"/>
            </a:solidFill>
            <a:round/>
            <a:headEnd/>
            <a:tailEnd/>
          </a:ln>
        </p:spPr>
        <p:txBody>
          <a:bodyPr/>
          <a:lstStyle/>
          <a:p>
            <a:endParaRPr lang="ru-RU"/>
          </a:p>
        </p:txBody>
      </p:sp>
      <p:sp>
        <p:nvSpPr>
          <p:cNvPr id="143380" name="Line 21"/>
          <p:cNvSpPr>
            <a:spLocks noChangeShapeType="1"/>
          </p:cNvSpPr>
          <p:nvPr/>
        </p:nvSpPr>
        <p:spPr bwMode="auto">
          <a:xfrm flipV="1">
            <a:off x="4149725" y="2282825"/>
            <a:ext cx="1588" cy="1512888"/>
          </a:xfrm>
          <a:prstGeom prst="line">
            <a:avLst/>
          </a:prstGeom>
          <a:noFill/>
          <a:ln w="9525">
            <a:solidFill>
              <a:srgbClr val="333333"/>
            </a:solidFill>
            <a:round/>
            <a:headEnd/>
            <a:tailEnd/>
          </a:ln>
        </p:spPr>
        <p:txBody>
          <a:bodyPr/>
          <a:lstStyle/>
          <a:p>
            <a:endParaRPr lang="ru-RU"/>
          </a:p>
        </p:txBody>
      </p:sp>
      <p:sp>
        <p:nvSpPr>
          <p:cNvPr id="143381" name="Line 22"/>
          <p:cNvSpPr>
            <a:spLocks noChangeShapeType="1"/>
          </p:cNvSpPr>
          <p:nvPr/>
        </p:nvSpPr>
        <p:spPr bwMode="auto">
          <a:xfrm flipV="1">
            <a:off x="3570288" y="2282825"/>
            <a:ext cx="1587" cy="1512888"/>
          </a:xfrm>
          <a:prstGeom prst="line">
            <a:avLst/>
          </a:prstGeom>
          <a:noFill/>
          <a:ln w="9525">
            <a:solidFill>
              <a:srgbClr val="333333"/>
            </a:solidFill>
            <a:round/>
            <a:headEnd/>
            <a:tailEnd/>
          </a:ln>
        </p:spPr>
        <p:txBody>
          <a:bodyPr/>
          <a:lstStyle/>
          <a:p>
            <a:endParaRPr lang="ru-RU"/>
          </a:p>
        </p:txBody>
      </p:sp>
      <p:sp>
        <p:nvSpPr>
          <p:cNvPr id="143382" name="Line 23"/>
          <p:cNvSpPr>
            <a:spLocks noChangeShapeType="1"/>
          </p:cNvSpPr>
          <p:nvPr/>
        </p:nvSpPr>
        <p:spPr bwMode="auto">
          <a:xfrm flipV="1">
            <a:off x="2989263" y="2282825"/>
            <a:ext cx="1587" cy="1512888"/>
          </a:xfrm>
          <a:prstGeom prst="line">
            <a:avLst/>
          </a:prstGeom>
          <a:noFill/>
          <a:ln w="9525">
            <a:solidFill>
              <a:srgbClr val="333333"/>
            </a:solidFill>
            <a:round/>
            <a:headEnd/>
            <a:tailEnd/>
          </a:ln>
        </p:spPr>
        <p:txBody>
          <a:bodyPr/>
          <a:lstStyle/>
          <a:p>
            <a:endParaRPr lang="ru-RU"/>
          </a:p>
        </p:txBody>
      </p:sp>
      <p:sp>
        <p:nvSpPr>
          <p:cNvPr id="143383" name="Line 24"/>
          <p:cNvSpPr>
            <a:spLocks noChangeShapeType="1"/>
          </p:cNvSpPr>
          <p:nvPr/>
        </p:nvSpPr>
        <p:spPr bwMode="auto">
          <a:xfrm flipV="1">
            <a:off x="4729163" y="2282825"/>
            <a:ext cx="1587" cy="1512888"/>
          </a:xfrm>
          <a:prstGeom prst="line">
            <a:avLst/>
          </a:prstGeom>
          <a:noFill/>
          <a:ln w="9525">
            <a:solidFill>
              <a:srgbClr val="000000"/>
            </a:solidFill>
            <a:round/>
            <a:headEnd/>
            <a:tailEnd/>
          </a:ln>
        </p:spPr>
        <p:txBody>
          <a:bodyPr/>
          <a:lstStyle/>
          <a:p>
            <a:endParaRPr lang="ru-RU"/>
          </a:p>
        </p:txBody>
      </p:sp>
      <p:sp>
        <p:nvSpPr>
          <p:cNvPr id="143384" name="Line 25"/>
          <p:cNvSpPr>
            <a:spLocks noChangeShapeType="1"/>
          </p:cNvSpPr>
          <p:nvPr/>
        </p:nvSpPr>
        <p:spPr bwMode="auto">
          <a:xfrm flipV="1">
            <a:off x="5097463" y="2643188"/>
            <a:ext cx="1587" cy="1522412"/>
          </a:xfrm>
          <a:prstGeom prst="line">
            <a:avLst/>
          </a:prstGeom>
          <a:noFill/>
          <a:ln w="9525">
            <a:solidFill>
              <a:srgbClr val="000000"/>
            </a:solidFill>
            <a:round/>
            <a:headEnd/>
            <a:tailEnd/>
          </a:ln>
        </p:spPr>
        <p:txBody>
          <a:bodyPr/>
          <a:lstStyle/>
          <a:p>
            <a:endParaRPr lang="ru-RU"/>
          </a:p>
        </p:txBody>
      </p:sp>
      <p:sp>
        <p:nvSpPr>
          <p:cNvPr id="143385" name="Line 26"/>
          <p:cNvSpPr>
            <a:spLocks noChangeShapeType="1"/>
          </p:cNvSpPr>
          <p:nvPr/>
        </p:nvSpPr>
        <p:spPr bwMode="auto">
          <a:xfrm flipV="1">
            <a:off x="5475288" y="3003550"/>
            <a:ext cx="1587" cy="1522413"/>
          </a:xfrm>
          <a:prstGeom prst="line">
            <a:avLst/>
          </a:prstGeom>
          <a:noFill/>
          <a:ln w="9525">
            <a:solidFill>
              <a:srgbClr val="000000"/>
            </a:solidFill>
            <a:round/>
            <a:headEnd/>
            <a:tailEnd/>
          </a:ln>
        </p:spPr>
        <p:txBody>
          <a:bodyPr/>
          <a:lstStyle/>
          <a:p>
            <a:endParaRPr lang="ru-RU"/>
          </a:p>
        </p:txBody>
      </p:sp>
      <p:sp>
        <p:nvSpPr>
          <p:cNvPr id="143386" name="Line 27"/>
          <p:cNvSpPr>
            <a:spLocks noChangeShapeType="1"/>
          </p:cNvSpPr>
          <p:nvPr/>
        </p:nvSpPr>
        <p:spPr bwMode="auto">
          <a:xfrm flipV="1">
            <a:off x="5843588" y="3375025"/>
            <a:ext cx="1587" cy="1511300"/>
          </a:xfrm>
          <a:prstGeom prst="line">
            <a:avLst/>
          </a:prstGeom>
          <a:noFill/>
          <a:ln w="9525">
            <a:solidFill>
              <a:srgbClr val="000000"/>
            </a:solidFill>
            <a:round/>
            <a:headEnd/>
            <a:tailEnd/>
          </a:ln>
        </p:spPr>
        <p:txBody>
          <a:bodyPr/>
          <a:lstStyle/>
          <a:p>
            <a:endParaRPr lang="ru-RU"/>
          </a:p>
        </p:txBody>
      </p:sp>
      <p:sp>
        <p:nvSpPr>
          <p:cNvPr id="143387" name="Freeform 28"/>
          <p:cNvSpPr>
            <a:spLocks/>
          </p:cNvSpPr>
          <p:nvPr/>
        </p:nvSpPr>
        <p:spPr bwMode="auto">
          <a:xfrm>
            <a:off x="2989263" y="3795713"/>
            <a:ext cx="2854325" cy="1090612"/>
          </a:xfrm>
          <a:custGeom>
            <a:avLst/>
            <a:gdLst>
              <a:gd name="T0" fmla="*/ 0 w 310"/>
              <a:gd name="T1" fmla="*/ 0 h 109"/>
              <a:gd name="T2" fmla="*/ 2147483647 w 310"/>
              <a:gd name="T3" fmla="*/ 0 h 109"/>
              <a:gd name="T4" fmla="*/ 2147483647 w 310"/>
              <a:gd name="T5" fmla="*/ 2147483647 h 109"/>
              <a:gd name="T6" fmla="*/ 0 60000 65536"/>
              <a:gd name="T7" fmla="*/ 0 60000 65536"/>
              <a:gd name="T8" fmla="*/ 0 60000 65536"/>
              <a:gd name="T9" fmla="*/ 0 w 310"/>
              <a:gd name="T10" fmla="*/ 0 h 109"/>
              <a:gd name="T11" fmla="*/ 310 w 310"/>
              <a:gd name="T12" fmla="*/ 109 h 109"/>
            </a:gdLst>
            <a:ahLst/>
            <a:cxnLst>
              <a:cxn ang="T6">
                <a:pos x="T0" y="T1"/>
              </a:cxn>
              <a:cxn ang="T7">
                <a:pos x="T2" y="T3"/>
              </a:cxn>
              <a:cxn ang="T8">
                <a:pos x="T4" y="T5"/>
              </a:cxn>
            </a:cxnLst>
            <a:rect l="T9" t="T10" r="T11" b="T12"/>
            <a:pathLst>
              <a:path w="310" h="109">
                <a:moveTo>
                  <a:pt x="0" y="0"/>
                </a:moveTo>
                <a:lnTo>
                  <a:pt x="189" y="0"/>
                </a:lnTo>
                <a:lnTo>
                  <a:pt x="310" y="109"/>
                </a:lnTo>
              </a:path>
            </a:pathLst>
          </a:custGeom>
          <a:noFill/>
          <a:ln w="9525">
            <a:solidFill>
              <a:srgbClr val="000000"/>
            </a:solidFill>
            <a:prstDash val="solid"/>
            <a:round/>
            <a:headEnd/>
            <a:tailEnd/>
          </a:ln>
        </p:spPr>
        <p:txBody>
          <a:bodyPr/>
          <a:lstStyle/>
          <a:p>
            <a:endParaRPr lang="ru-RU"/>
          </a:p>
        </p:txBody>
      </p:sp>
      <p:sp>
        <p:nvSpPr>
          <p:cNvPr id="143388" name="Freeform 29"/>
          <p:cNvSpPr>
            <a:spLocks/>
          </p:cNvSpPr>
          <p:nvPr/>
        </p:nvSpPr>
        <p:spPr bwMode="auto">
          <a:xfrm>
            <a:off x="2989263" y="3424238"/>
            <a:ext cx="2854325" cy="1082675"/>
          </a:xfrm>
          <a:custGeom>
            <a:avLst/>
            <a:gdLst>
              <a:gd name="T0" fmla="*/ 0 w 310"/>
              <a:gd name="T1" fmla="*/ 0 h 108"/>
              <a:gd name="T2" fmla="*/ 2147483647 w 310"/>
              <a:gd name="T3" fmla="*/ 0 h 108"/>
              <a:gd name="T4" fmla="*/ 2147483647 w 310"/>
              <a:gd name="T5" fmla="*/ 2147483647 h 108"/>
              <a:gd name="T6" fmla="*/ 0 60000 65536"/>
              <a:gd name="T7" fmla="*/ 0 60000 65536"/>
              <a:gd name="T8" fmla="*/ 0 60000 65536"/>
              <a:gd name="T9" fmla="*/ 0 w 310"/>
              <a:gd name="T10" fmla="*/ 0 h 108"/>
              <a:gd name="T11" fmla="*/ 310 w 310"/>
              <a:gd name="T12" fmla="*/ 108 h 108"/>
            </a:gdLst>
            <a:ahLst/>
            <a:cxnLst>
              <a:cxn ang="T6">
                <a:pos x="T0" y="T1"/>
              </a:cxn>
              <a:cxn ang="T7">
                <a:pos x="T2" y="T3"/>
              </a:cxn>
              <a:cxn ang="T8">
                <a:pos x="T4" y="T5"/>
              </a:cxn>
            </a:cxnLst>
            <a:rect l="T9" t="T10" r="T11" b="T12"/>
            <a:pathLst>
              <a:path w="310" h="108">
                <a:moveTo>
                  <a:pt x="0" y="0"/>
                </a:moveTo>
                <a:lnTo>
                  <a:pt x="189" y="0"/>
                </a:lnTo>
                <a:lnTo>
                  <a:pt x="310" y="108"/>
                </a:lnTo>
              </a:path>
            </a:pathLst>
          </a:custGeom>
          <a:noFill/>
          <a:ln w="9525">
            <a:solidFill>
              <a:srgbClr val="000000"/>
            </a:solidFill>
            <a:prstDash val="solid"/>
            <a:round/>
            <a:headEnd/>
            <a:tailEnd/>
          </a:ln>
        </p:spPr>
        <p:txBody>
          <a:bodyPr/>
          <a:lstStyle/>
          <a:p>
            <a:endParaRPr lang="ru-RU"/>
          </a:p>
        </p:txBody>
      </p:sp>
      <p:sp>
        <p:nvSpPr>
          <p:cNvPr id="143389" name="Freeform 30"/>
          <p:cNvSpPr>
            <a:spLocks/>
          </p:cNvSpPr>
          <p:nvPr/>
        </p:nvSpPr>
        <p:spPr bwMode="auto">
          <a:xfrm>
            <a:off x="2989263" y="3043238"/>
            <a:ext cx="2854325" cy="1082675"/>
          </a:xfrm>
          <a:custGeom>
            <a:avLst/>
            <a:gdLst>
              <a:gd name="T0" fmla="*/ 0 w 310"/>
              <a:gd name="T1" fmla="*/ 0 h 108"/>
              <a:gd name="T2" fmla="*/ 2147483647 w 310"/>
              <a:gd name="T3" fmla="*/ 0 h 108"/>
              <a:gd name="T4" fmla="*/ 2147483647 w 310"/>
              <a:gd name="T5" fmla="*/ 2147483647 h 108"/>
              <a:gd name="T6" fmla="*/ 0 60000 65536"/>
              <a:gd name="T7" fmla="*/ 0 60000 65536"/>
              <a:gd name="T8" fmla="*/ 0 60000 65536"/>
              <a:gd name="T9" fmla="*/ 0 w 310"/>
              <a:gd name="T10" fmla="*/ 0 h 108"/>
              <a:gd name="T11" fmla="*/ 310 w 310"/>
              <a:gd name="T12" fmla="*/ 108 h 108"/>
            </a:gdLst>
            <a:ahLst/>
            <a:cxnLst>
              <a:cxn ang="T6">
                <a:pos x="T0" y="T1"/>
              </a:cxn>
              <a:cxn ang="T7">
                <a:pos x="T2" y="T3"/>
              </a:cxn>
              <a:cxn ang="T8">
                <a:pos x="T4" y="T5"/>
              </a:cxn>
            </a:cxnLst>
            <a:rect l="T9" t="T10" r="T11" b="T12"/>
            <a:pathLst>
              <a:path w="310" h="108">
                <a:moveTo>
                  <a:pt x="0" y="0"/>
                </a:moveTo>
                <a:lnTo>
                  <a:pt x="189" y="0"/>
                </a:lnTo>
                <a:lnTo>
                  <a:pt x="310" y="108"/>
                </a:lnTo>
              </a:path>
            </a:pathLst>
          </a:custGeom>
          <a:noFill/>
          <a:ln w="9525">
            <a:solidFill>
              <a:srgbClr val="000000"/>
            </a:solidFill>
            <a:prstDash val="solid"/>
            <a:round/>
            <a:headEnd/>
            <a:tailEnd/>
          </a:ln>
        </p:spPr>
        <p:txBody>
          <a:bodyPr/>
          <a:lstStyle/>
          <a:p>
            <a:endParaRPr lang="ru-RU"/>
          </a:p>
        </p:txBody>
      </p:sp>
      <p:sp>
        <p:nvSpPr>
          <p:cNvPr id="143390" name="Freeform 31"/>
          <p:cNvSpPr>
            <a:spLocks/>
          </p:cNvSpPr>
          <p:nvPr/>
        </p:nvSpPr>
        <p:spPr bwMode="auto">
          <a:xfrm>
            <a:off x="2989263" y="2662238"/>
            <a:ext cx="2854325" cy="1082675"/>
          </a:xfrm>
          <a:custGeom>
            <a:avLst/>
            <a:gdLst>
              <a:gd name="T0" fmla="*/ 0 w 310"/>
              <a:gd name="T1" fmla="*/ 0 h 108"/>
              <a:gd name="T2" fmla="*/ 2147483647 w 310"/>
              <a:gd name="T3" fmla="*/ 0 h 108"/>
              <a:gd name="T4" fmla="*/ 2147483647 w 310"/>
              <a:gd name="T5" fmla="*/ 2147483647 h 108"/>
              <a:gd name="T6" fmla="*/ 0 60000 65536"/>
              <a:gd name="T7" fmla="*/ 0 60000 65536"/>
              <a:gd name="T8" fmla="*/ 0 60000 65536"/>
              <a:gd name="T9" fmla="*/ 0 w 310"/>
              <a:gd name="T10" fmla="*/ 0 h 108"/>
              <a:gd name="T11" fmla="*/ 310 w 310"/>
              <a:gd name="T12" fmla="*/ 108 h 108"/>
            </a:gdLst>
            <a:ahLst/>
            <a:cxnLst>
              <a:cxn ang="T6">
                <a:pos x="T0" y="T1"/>
              </a:cxn>
              <a:cxn ang="T7">
                <a:pos x="T2" y="T3"/>
              </a:cxn>
              <a:cxn ang="T8">
                <a:pos x="T4" y="T5"/>
              </a:cxn>
            </a:cxnLst>
            <a:rect l="T9" t="T10" r="T11" b="T12"/>
            <a:pathLst>
              <a:path w="310" h="108">
                <a:moveTo>
                  <a:pt x="0" y="0"/>
                </a:moveTo>
                <a:lnTo>
                  <a:pt x="189" y="0"/>
                </a:lnTo>
                <a:lnTo>
                  <a:pt x="310" y="108"/>
                </a:lnTo>
              </a:path>
            </a:pathLst>
          </a:custGeom>
          <a:noFill/>
          <a:ln w="9525">
            <a:solidFill>
              <a:srgbClr val="000000"/>
            </a:solidFill>
            <a:prstDash val="solid"/>
            <a:round/>
            <a:headEnd/>
            <a:tailEnd/>
          </a:ln>
        </p:spPr>
        <p:txBody>
          <a:bodyPr/>
          <a:lstStyle/>
          <a:p>
            <a:endParaRPr lang="ru-RU"/>
          </a:p>
        </p:txBody>
      </p:sp>
      <p:sp>
        <p:nvSpPr>
          <p:cNvPr id="143391" name="Freeform 32"/>
          <p:cNvSpPr>
            <a:spLocks/>
          </p:cNvSpPr>
          <p:nvPr/>
        </p:nvSpPr>
        <p:spPr bwMode="auto">
          <a:xfrm>
            <a:off x="2989263" y="2282825"/>
            <a:ext cx="2854325" cy="1092200"/>
          </a:xfrm>
          <a:custGeom>
            <a:avLst/>
            <a:gdLst>
              <a:gd name="T0" fmla="*/ 0 w 310"/>
              <a:gd name="T1" fmla="*/ 0 h 109"/>
              <a:gd name="T2" fmla="*/ 2147483647 w 310"/>
              <a:gd name="T3" fmla="*/ 0 h 109"/>
              <a:gd name="T4" fmla="*/ 2147483647 w 310"/>
              <a:gd name="T5" fmla="*/ 2147483647 h 109"/>
              <a:gd name="T6" fmla="*/ 0 60000 65536"/>
              <a:gd name="T7" fmla="*/ 0 60000 65536"/>
              <a:gd name="T8" fmla="*/ 0 60000 65536"/>
              <a:gd name="T9" fmla="*/ 0 w 310"/>
              <a:gd name="T10" fmla="*/ 0 h 109"/>
              <a:gd name="T11" fmla="*/ 310 w 310"/>
              <a:gd name="T12" fmla="*/ 109 h 109"/>
            </a:gdLst>
            <a:ahLst/>
            <a:cxnLst>
              <a:cxn ang="T6">
                <a:pos x="T0" y="T1"/>
              </a:cxn>
              <a:cxn ang="T7">
                <a:pos x="T2" y="T3"/>
              </a:cxn>
              <a:cxn ang="T8">
                <a:pos x="T4" y="T5"/>
              </a:cxn>
            </a:cxnLst>
            <a:rect l="T9" t="T10" r="T11" b="T12"/>
            <a:pathLst>
              <a:path w="310" h="109">
                <a:moveTo>
                  <a:pt x="0" y="0"/>
                </a:moveTo>
                <a:lnTo>
                  <a:pt x="189" y="0"/>
                </a:lnTo>
                <a:lnTo>
                  <a:pt x="310" y="109"/>
                </a:lnTo>
              </a:path>
            </a:pathLst>
          </a:custGeom>
          <a:noFill/>
          <a:ln w="9525">
            <a:solidFill>
              <a:srgbClr val="000000"/>
            </a:solidFill>
            <a:prstDash val="solid"/>
            <a:round/>
            <a:headEnd/>
            <a:tailEnd/>
          </a:ln>
        </p:spPr>
        <p:txBody>
          <a:bodyPr/>
          <a:lstStyle/>
          <a:p>
            <a:endParaRPr lang="ru-RU"/>
          </a:p>
        </p:txBody>
      </p:sp>
      <p:sp>
        <p:nvSpPr>
          <p:cNvPr id="143392" name="Freeform 33"/>
          <p:cNvSpPr>
            <a:spLocks/>
          </p:cNvSpPr>
          <p:nvPr/>
        </p:nvSpPr>
        <p:spPr bwMode="auto">
          <a:xfrm>
            <a:off x="2989263" y="3795713"/>
            <a:ext cx="2854325" cy="1090612"/>
          </a:xfrm>
          <a:custGeom>
            <a:avLst/>
            <a:gdLst>
              <a:gd name="T0" fmla="*/ 2147483647 w 1798"/>
              <a:gd name="T1" fmla="*/ 2147483647 h 687"/>
              <a:gd name="T2" fmla="*/ 0 w 1798"/>
              <a:gd name="T3" fmla="*/ 0 h 687"/>
              <a:gd name="T4" fmla="*/ 2147483647 w 1798"/>
              <a:gd name="T5" fmla="*/ 0 h 687"/>
              <a:gd name="T6" fmla="*/ 2147483647 w 1798"/>
              <a:gd name="T7" fmla="*/ 2147483647 h 687"/>
              <a:gd name="T8" fmla="*/ 2147483647 w 1798"/>
              <a:gd name="T9" fmla="*/ 2147483647 h 687"/>
              <a:gd name="T10" fmla="*/ 0 60000 65536"/>
              <a:gd name="T11" fmla="*/ 0 60000 65536"/>
              <a:gd name="T12" fmla="*/ 0 60000 65536"/>
              <a:gd name="T13" fmla="*/ 0 60000 65536"/>
              <a:gd name="T14" fmla="*/ 0 60000 65536"/>
              <a:gd name="T15" fmla="*/ 0 w 1798"/>
              <a:gd name="T16" fmla="*/ 0 h 687"/>
              <a:gd name="T17" fmla="*/ 1798 w 1798"/>
              <a:gd name="T18" fmla="*/ 687 h 687"/>
            </a:gdLst>
            <a:ahLst/>
            <a:cxnLst>
              <a:cxn ang="T10">
                <a:pos x="T0" y="T1"/>
              </a:cxn>
              <a:cxn ang="T11">
                <a:pos x="T2" y="T3"/>
              </a:cxn>
              <a:cxn ang="T12">
                <a:pos x="T4" y="T5"/>
              </a:cxn>
              <a:cxn ang="T13">
                <a:pos x="T6" y="T7"/>
              </a:cxn>
              <a:cxn ang="T14">
                <a:pos x="T8" y="T9"/>
              </a:cxn>
            </a:cxnLst>
            <a:rect l="T15" t="T16" r="T17" b="T18"/>
            <a:pathLst>
              <a:path w="1798" h="687">
                <a:moveTo>
                  <a:pt x="702" y="687"/>
                </a:moveTo>
                <a:lnTo>
                  <a:pt x="0" y="0"/>
                </a:lnTo>
                <a:lnTo>
                  <a:pt x="1096" y="0"/>
                </a:lnTo>
                <a:lnTo>
                  <a:pt x="1798" y="687"/>
                </a:lnTo>
                <a:lnTo>
                  <a:pt x="702" y="687"/>
                </a:lnTo>
                <a:close/>
              </a:path>
            </a:pathLst>
          </a:custGeom>
          <a:noFill/>
          <a:ln w="9525">
            <a:solidFill>
              <a:srgbClr val="000000"/>
            </a:solidFill>
            <a:prstDash val="solid"/>
            <a:round/>
            <a:headEnd/>
            <a:tailEnd/>
          </a:ln>
        </p:spPr>
        <p:txBody>
          <a:bodyPr/>
          <a:lstStyle/>
          <a:p>
            <a:endParaRPr lang="ru-RU"/>
          </a:p>
        </p:txBody>
      </p:sp>
      <p:sp>
        <p:nvSpPr>
          <p:cNvPr id="143393" name="Freeform 34"/>
          <p:cNvSpPr>
            <a:spLocks/>
          </p:cNvSpPr>
          <p:nvPr/>
        </p:nvSpPr>
        <p:spPr bwMode="auto">
          <a:xfrm>
            <a:off x="4729163" y="2282825"/>
            <a:ext cx="1114425" cy="2603500"/>
          </a:xfrm>
          <a:custGeom>
            <a:avLst/>
            <a:gdLst>
              <a:gd name="T0" fmla="*/ 2147483647 w 702"/>
              <a:gd name="T1" fmla="*/ 2147483647 h 1640"/>
              <a:gd name="T2" fmla="*/ 2147483647 w 702"/>
              <a:gd name="T3" fmla="*/ 2147483647 h 1640"/>
              <a:gd name="T4" fmla="*/ 0 w 702"/>
              <a:gd name="T5" fmla="*/ 0 h 1640"/>
              <a:gd name="T6" fmla="*/ 0 w 702"/>
              <a:gd name="T7" fmla="*/ 2147483647 h 1640"/>
              <a:gd name="T8" fmla="*/ 2147483647 w 702"/>
              <a:gd name="T9" fmla="*/ 2147483647 h 1640"/>
              <a:gd name="T10" fmla="*/ 0 60000 65536"/>
              <a:gd name="T11" fmla="*/ 0 60000 65536"/>
              <a:gd name="T12" fmla="*/ 0 60000 65536"/>
              <a:gd name="T13" fmla="*/ 0 60000 65536"/>
              <a:gd name="T14" fmla="*/ 0 60000 65536"/>
              <a:gd name="T15" fmla="*/ 0 w 702"/>
              <a:gd name="T16" fmla="*/ 0 h 1640"/>
              <a:gd name="T17" fmla="*/ 702 w 702"/>
              <a:gd name="T18" fmla="*/ 1640 h 1640"/>
            </a:gdLst>
            <a:ahLst/>
            <a:cxnLst>
              <a:cxn ang="T10">
                <a:pos x="T0" y="T1"/>
              </a:cxn>
              <a:cxn ang="T11">
                <a:pos x="T2" y="T3"/>
              </a:cxn>
              <a:cxn ang="T12">
                <a:pos x="T4" y="T5"/>
              </a:cxn>
              <a:cxn ang="T13">
                <a:pos x="T6" y="T7"/>
              </a:cxn>
              <a:cxn ang="T14">
                <a:pos x="T8" y="T9"/>
              </a:cxn>
            </a:cxnLst>
            <a:rect l="T15" t="T16" r="T17" b="T18"/>
            <a:pathLst>
              <a:path w="702" h="1640">
                <a:moveTo>
                  <a:pt x="702" y="1640"/>
                </a:moveTo>
                <a:lnTo>
                  <a:pt x="702" y="688"/>
                </a:lnTo>
                <a:lnTo>
                  <a:pt x="0" y="0"/>
                </a:lnTo>
                <a:lnTo>
                  <a:pt x="0" y="953"/>
                </a:lnTo>
                <a:lnTo>
                  <a:pt x="702" y="1640"/>
                </a:lnTo>
                <a:close/>
              </a:path>
            </a:pathLst>
          </a:custGeom>
          <a:noFill/>
          <a:ln w="9525">
            <a:solidFill>
              <a:srgbClr val="808080"/>
            </a:solidFill>
            <a:prstDash val="solid"/>
            <a:round/>
            <a:headEnd/>
            <a:tailEnd/>
          </a:ln>
        </p:spPr>
        <p:txBody>
          <a:bodyPr/>
          <a:lstStyle/>
          <a:p>
            <a:endParaRPr lang="ru-RU"/>
          </a:p>
        </p:txBody>
      </p:sp>
      <p:sp>
        <p:nvSpPr>
          <p:cNvPr id="143394" name="Rectangle 35"/>
          <p:cNvSpPr>
            <a:spLocks noChangeArrowheads="1"/>
          </p:cNvSpPr>
          <p:nvPr/>
        </p:nvSpPr>
        <p:spPr bwMode="auto">
          <a:xfrm>
            <a:off x="2989263" y="2282825"/>
            <a:ext cx="1739900" cy="1512888"/>
          </a:xfrm>
          <a:prstGeom prst="rect">
            <a:avLst/>
          </a:prstGeom>
          <a:noFill/>
          <a:ln w="9525">
            <a:solidFill>
              <a:srgbClr val="808080"/>
            </a:solidFill>
            <a:miter lim="800000"/>
            <a:headEnd/>
            <a:tailEnd/>
          </a:ln>
        </p:spPr>
        <p:txBody>
          <a:bodyPr/>
          <a:lstStyle/>
          <a:p>
            <a:pPr algn="ctr"/>
            <a:endParaRPr lang="en-GB" altLang="en-US" sz="2400"/>
          </a:p>
        </p:txBody>
      </p:sp>
      <p:sp>
        <p:nvSpPr>
          <p:cNvPr id="143395" name="Rectangle 36"/>
          <p:cNvSpPr>
            <a:spLocks noChangeArrowheads="1"/>
          </p:cNvSpPr>
          <p:nvPr/>
        </p:nvSpPr>
        <p:spPr bwMode="auto">
          <a:xfrm>
            <a:off x="4527550" y="2643188"/>
            <a:ext cx="561975" cy="1512887"/>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396" name="Freeform 37"/>
          <p:cNvSpPr>
            <a:spLocks/>
          </p:cNvSpPr>
          <p:nvPr/>
        </p:nvSpPr>
        <p:spPr bwMode="auto">
          <a:xfrm>
            <a:off x="4159250" y="2292350"/>
            <a:ext cx="368300" cy="1863725"/>
          </a:xfrm>
          <a:custGeom>
            <a:avLst/>
            <a:gdLst>
              <a:gd name="T0" fmla="*/ 0 w 232"/>
              <a:gd name="T1" fmla="*/ 2147483647 h 1174"/>
              <a:gd name="T2" fmla="*/ 0 w 232"/>
              <a:gd name="T3" fmla="*/ 0 h 1174"/>
              <a:gd name="T4" fmla="*/ 2147483647 w 232"/>
              <a:gd name="T5" fmla="*/ 2147483647 h 1174"/>
              <a:gd name="T6" fmla="*/ 2147483647 w 232"/>
              <a:gd name="T7" fmla="*/ 2147483647 h 1174"/>
              <a:gd name="T8" fmla="*/ 0 w 232"/>
              <a:gd name="T9" fmla="*/ 2147483647 h 1174"/>
              <a:gd name="T10" fmla="*/ 0 60000 65536"/>
              <a:gd name="T11" fmla="*/ 0 60000 65536"/>
              <a:gd name="T12" fmla="*/ 0 60000 65536"/>
              <a:gd name="T13" fmla="*/ 0 60000 65536"/>
              <a:gd name="T14" fmla="*/ 0 60000 65536"/>
              <a:gd name="T15" fmla="*/ 0 w 232"/>
              <a:gd name="T16" fmla="*/ 0 h 1174"/>
              <a:gd name="T17" fmla="*/ 232 w 232"/>
              <a:gd name="T18" fmla="*/ 1174 h 1174"/>
            </a:gdLst>
            <a:ahLst/>
            <a:cxnLst>
              <a:cxn ang="T10">
                <a:pos x="T0" y="T1"/>
              </a:cxn>
              <a:cxn ang="T11">
                <a:pos x="T2" y="T3"/>
              </a:cxn>
              <a:cxn ang="T12">
                <a:pos x="T4" y="T5"/>
              </a:cxn>
              <a:cxn ang="T13">
                <a:pos x="T6" y="T7"/>
              </a:cxn>
              <a:cxn ang="T14">
                <a:pos x="T8" y="T9"/>
              </a:cxn>
            </a:cxnLst>
            <a:rect l="T15" t="T16" r="T17" b="T18"/>
            <a:pathLst>
              <a:path w="232" h="1174">
                <a:moveTo>
                  <a:pt x="0" y="953"/>
                </a:moveTo>
                <a:lnTo>
                  <a:pt x="0" y="0"/>
                </a:lnTo>
                <a:lnTo>
                  <a:pt x="232" y="221"/>
                </a:lnTo>
                <a:lnTo>
                  <a:pt x="232"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397" name="Freeform 38"/>
          <p:cNvSpPr>
            <a:spLocks/>
          </p:cNvSpPr>
          <p:nvPr/>
        </p:nvSpPr>
        <p:spPr bwMode="auto">
          <a:xfrm>
            <a:off x="4159250" y="2292350"/>
            <a:ext cx="930275" cy="350838"/>
          </a:xfrm>
          <a:custGeom>
            <a:avLst/>
            <a:gdLst>
              <a:gd name="T0" fmla="*/ 0 w 586"/>
              <a:gd name="T1" fmla="*/ 0 h 221"/>
              <a:gd name="T2" fmla="*/ 2147483647 w 586"/>
              <a:gd name="T3" fmla="*/ 2147483647 h 221"/>
              <a:gd name="T4" fmla="*/ 2147483647 w 586"/>
              <a:gd name="T5" fmla="*/ 2147483647 h 221"/>
              <a:gd name="T6" fmla="*/ 2147483647 w 586"/>
              <a:gd name="T7" fmla="*/ 0 h 221"/>
              <a:gd name="T8" fmla="*/ 0 w 586"/>
              <a:gd name="T9" fmla="*/ 0 h 221"/>
              <a:gd name="T10" fmla="*/ 0 60000 65536"/>
              <a:gd name="T11" fmla="*/ 0 60000 65536"/>
              <a:gd name="T12" fmla="*/ 0 60000 65536"/>
              <a:gd name="T13" fmla="*/ 0 60000 65536"/>
              <a:gd name="T14" fmla="*/ 0 60000 65536"/>
              <a:gd name="T15" fmla="*/ 0 w 586"/>
              <a:gd name="T16" fmla="*/ 0 h 221"/>
              <a:gd name="T17" fmla="*/ 586 w 586"/>
              <a:gd name="T18" fmla="*/ 221 h 221"/>
            </a:gdLst>
            <a:ahLst/>
            <a:cxnLst>
              <a:cxn ang="T10">
                <a:pos x="T0" y="T1"/>
              </a:cxn>
              <a:cxn ang="T11">
                <a:pos x="T2" y="T3"/>
              </a:cxn>
              <a:cxn ang="T12">
                <a:pos x="T4" y="T5"/>
              </a:cxn>
              <a:cxn ang="T13">
                <a:pos x="T6" y="T7"/>
              </a:cxn>
              <a:cxn ang="T14">
                <a:pos x="T8" y="T9"/>
              </a:cxn>
            </a:cxnLst>
            <a:rect l="T15" t="T16" r="T17" b="T18"/>
            <a:pathLst>
              <a:path w="586" h="221">
                <a:moveTo>
                  <a:pt x="0" y="0"/>
                </a:moveTo>
                <a:lnTo>
                  <a:pt x="232" y="221"/>
                </a:lnTo>
                <a:lnTo>
                  <a:pt x="586" y="221"/>
                </a:lnTo>
                <a:lnTo>
                  <a:pt x="354"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398" name="Rectangle 39"/>
          <p:cNvSpPr>
            <a:spLocks noChangeArrowheads="1"/>
          </p:cNvSpPr>
          <p:nvPr/>
        </p:nvSpPr>
        <p:spPr bwMode="auto">
          <a:xfrm>
            <a:off x="3938588" y="2643188"/>
            <a:ext cx="569912" cy="1512887"/>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399" name="Freeform 40"/>
          <p:cNvSpPr>
            <a:spLocks/>
          </p:cNvSpPr>
          <p:nvPr/>
        </p:nvSpPr>
        <p:spPr bwMode="auto">
          <a:xfrm>
            <a:off x="3579813" y="2292350"/>
            <a:ext cx="358775" cy="1863725"/>
          </a:xfrm>
          <a:custGeom>
            <a:avLst/>
            <a:gdLst>
              <a:gd name="T0" fmla="*/ 0 w 226"/>
              <a:gd name="T1" fmla="*/ 2147483647 h 1174"/>
              <a:gd name="T2" fmla="*/ 0 w 226"/>
              <a:gd name="T3" fmla="*/ 0 h 1174"/>
              <a:gd name="T4" fmla="*/ 2147483647 w 226"/>
              <a:gd name="T5" fmla="*/ 2147483647 h 1174"/>
              <a:gd name="T6" fmla="*/ 2147483647 w 226"/>
              <a:gd name="T7" fmla="*/ 2147483647 h 1174"/>
              <a:gd name="T8" fmla="*/ 0 w 226"/>
              <a:gd name="T9" fmla="*/ 2147483647 h 1174"/>
              <a:gd name="T10" fmla="*/ 0 60000 65536"/>
              <a:gd name="T11" fmla="*/ 0 60000 65536"/>
              <a:gd name="T12" fmla="*/ 0 60000 65536"/>
              <a:gd name="T13" fmla="*/ 0 60000 65536"/>
              <a:gd name="T14" fmla="*/ 0 60000 65536"/>
              <a:gd name="T15" fmla="*/ 0 w 226"/>
              <a:gd name="T16" fmla="*/ 0 h 1174"/>
              <a:gd name="T17" fmla="*/ 226 w 226"/>
              <a:gd name="T18" fmla="*/ 1174 h 1174"/>
            </a:gdLst>
            <a:ahLst/>
            <a:cxnLst>
              <a:cxn ang="T10">
                <a:pos x="T0" y="T1"/>
              </a:cxn>
              <a:cxn ang="T11">
                <a:pos x="T2" y="T3"/>
              </a:cxn>
              <a:cxn ang="T12">
                <a:pos x="T4" y="T5"/>
              </a:cxn>
              <a:cxn ang="T13">
                <a:pos x="T6" y="T7"/>
              </a:cxn>
              <a:cxn ang="T14">
                <a:pos x="T8" y="T9"/>
              </a:cxn>
            </a:cxnLst>
            <a:rect l="T15" t="T16" r="T17" b="T18"/>
            <a:pathLst>
              <a:path w="226" h="1174">
                <a:moveTo>
                  <a:pt x="0" y="953"/>
                </a:moveTo>
                <a:lnTo>
                  <a:pt x="0" y="0"/>
                </a:lnTo>
                <a:lnTo>
                  <a:pt x="226" y="221"/>
                </a:lnTo>
                <a:lnTo>
                  <a:pt x="226"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00" name="Freeform 41"/>
          <p:cNvSpPr>
            <a:spLocks/>
          </p:cNvSpPr>
          <p:nvPr/>
        </p:nvSpPr>
        <p:spPr bwMode="auto">
          <a:xfrm>
            <a:off x="3579813" y="2292350"/>
            <a:ext cx="928687" cy="350838"/>
          </a:xfrm>
          <a:custGeom>
            <a:avLst/>
            <a:gdLst>
              <a:gd name="T0" fmla="*/ 0 w 585"/>
              <a:gd name="T1" fmla="*/ 0 h 221"/>
              <a:gd name="T2" fmla="*/ 2147483647 w 585"/>
              <a:gd name="T3" fmla="*/ 2147483647 h 221"/>
              <a:gd name="T4" fmla="*/ 2147483647 w 585"/>
              <a:gd name="T5" fmla="*/ 2147483647 h 221"/>
              <a:gd name="T6" fmla="*/ 2147483647 w 585"/>
              <a:gd name="T7" fmla="*/ 0 h 221"/>
              <a:gd name="T8" fmla="*/ 0 w 585"/>
              <a:gd name="T9" fmla="*/ 0 h 221"/>
              <a:gd name="T10" fmla="*/ 0 60000 65536"/>
              <a:gd name="T11" fmla="*/ 0 60000 65536"/>
              <a:gd name="T12" fmla="*/ 0 60000 65536"/>
              <a:gd name="T13" fmla="*/ 0 60000 65536"/>
              <a:gd name="T14" fmla="*/ 0 60000 65536"/>
              <a:gd name="T15" fmla="*/ 0 w 585"/>
              <a:gd name="T16" fmla="*/ 0 h 221"/>
              <a:gd name="T17" fmla="*/ 585 w 585"/>
              <a:gd name="T18" fmla="*/ 221 h 221"/>
            </a:gdLst>
            <a:ahLst/>
            <a:cxnLst>
              <a:cxn ang="T10">
                <a:pos x="T0" y="T1"/>
              </a:cxn>
              <a:cxn ang="T11">
                <a:pos x="T2" y="T3"/>
              </a:cxn>
              <a:cxn ang="T12">
                <a:pos x="T4" y="T5"/>
              </a:cxn>
              <a:cxn ang="T13">
                <a:pos x="T6" y="T7"/>
              </a:cxn>
              <a:cxn ang="T14">
                <a:pos x="T8" y="T9"/>
              </a:cxn>
            </a:cxnLst>
            <a:rect l="T15" t="T16" r="T17" b="T18"/>
            <a:pathLst>
              <a:path w="585" h="221">
                <a:moveTo>
                  <a:pt x="0" y="0"/>
                </a:moveTo>
                <a:lnTo>
                  <a:pt x="226" y="221"/>
                </a:lnTo>
                <a:lnTo>
                  <a:pt x="585" y="221"/>
                </a:lnTo>
                <a:lnTo>
                  <a:pt x="353"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01" name="Rectangle 42"/>
          <p:cNvSpPr>
            <a:spLocks noChangeArrowheads="1"/>
          </p:cNvSpPr>
          <p:nvPr/>
        </p:nvSpPr>
        <p:spPr bwMode="auto">
          <a:xfrm>
            <a:off x="3357563" y="2643188"/>
            <a:ext cx="571500" cy="1512887"/>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02" name="Freeform 43"/>
          <p:cNvSpPr>
            <a:spLocks/>
          </p:cNvSpPr>
          <p:nvPr/>
        </p:nvSpPr>
        <p:spPr bwMode="auto">
          <a:xfrm>
            <a:off x="2998788" y="2292350"/>
            <a:ext cx="358775" cy="1863725"/>
          </a:xfrm>
          <a:custGeom>
            <a:avLst/>
            <a:gdLst>
              <a:gd name="T0" fmla="*/ 0 w 226"/>
              <a:gd name="T1" fmla="*/ 2147483647 h 1174"/>
              <a:gd name="T2" fmla="*/ 0 w 226"/>
              <a:gd name="T3" fmla="*/ 0 h 1174"/>
              <a:gd name="T4" fmla="*/ 2147483647 w 226"/>
              <a:gd name="T5" fmla="*/ 2147483647 h 1174"/>
              <a:gd name="T6" fmla="*/ 2147483647 w 226"/>
              <a:gd name="T7" fmla="*/ 2147483647 h 1174"/>
              <a:gd name="T8" fmla="*/ 0 w 226"/>
              <a:gd name="T9" fmla="*/ 2147483647 h 1174"/>
              <a:gd name="T10" fmla="*/ 0 60000 65536"/>
              <a:gd name="T11" fmla="*/ 0 60000 65536"/>
              <a:gd name="T12" fmla="*/ 0 60000 65536"/>
              <a:gd name="T13" fmla="*/ 0 60000 65536"/>
              <a:gd name="T14" fmla="*/ 0 60000 65536"/>
              <a:gd name="T15" fmla="*/ 0 w 226"/>
              <a:gd name="T16" fmla="*/ 0 h 1174"/>
              <a:gd name="T17" fmla="*/ 226 w 226"/>
              <a:gd name="T18" fmla="*/ 1174 h 1174"/>
            </a:gdLst>
            <a:ahLst/>
            <a:cxnLst>
              <a:cxn ang="T10">
                <a:pos x="T0" y="T1"/>
              </a:cxn>
              <a:cxn ang="T11">
                <a:pos x="T2" y="T3"/>
              </a:cxn>
              <a:cxn ang="T12">
                <a:pos x="T4" y="T5"/>
              </a:cxn>
              <a:cxn ang="T13">
                <a:pos x="T6" y="T7"/>
              </a:cxn>
              <a:cxn ang="T14">
                <a:pos x="T8" y="T9"/>
              </a:cxn>
            </a:cxnLst>
            <a:rect l="T15" t="T16" r="T17" b="T18"/>
            <a:pathLst>
              <a:path w="226" h="1174">
                <a:moveTo>
                  <a:pt x="0" y="953"/>
                </a:moveTo>
                <a:lnTo>
                  <a:pt x="0" y="0"/>
                </a:lnTo>
                <a:lnTo>
                  <a:pt x="226" y="221"/>
                </a:lnTo>
                <a:lnTo>
                  <a:pt x="226"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03" name="Freeform 44"/>
          <p:cNvSpPr>
            <a:spLocks/>
          </p:cNvSpPr>
          <p:nvPr/>
        </p:nvSpPr>
        <p:spPr bwMode="auto">
          <a:xfrm>
            <a:off x="2998788" y="2292350"/>
            <a:ext cx="930275" cy="350838"/>
          </a:xfrm>
          <a:custGeom>
            <a:avLst/>
            <a:gdLst>
              <a:gd name="T0" fmla="*/ 0 w 586"/>
              <a:gd name="T1" fmla="*/ 0 h 221"/>
              <a:gd name="T2" fmla="*/ 2147483647 w 586"/>
              <a:gd name="T3" fmla="*/ 2147483647 h 221"/>
              <a:gd name="T4" fmla="*/ 2147483647 w 586"/>
              <a:gd name="T5" fmla="*/ 2147483647 h 221"/>
              <a:gd name="T6" fmla="*/ 2147483647 w 586"/>
              <a:gd name="T7" fmla="*/ 0 h 221"/>
              <a:gd name="T8" fmla="*/ 0 w 586"/>
              <a:gd name="T9" fmla="*/ 0 h 221"/>
              <a:gd name="T10" fmla="*/ 0 60000 65536"/>
              <a:gd name="T11" fmla="*/ 0 60000 65536"/>
              <a:gd name="T12" fmla="*/ 0 60000 65536"/>
              <a:gd name="T13" fmla="*/ 0 60000 65536"/>
              <a:gd name="T14" fmla="*/ 0 60000 65536"/>
              <a:gd name="T15" fmla="*/ 0 w 586"/>
              <a:gd name="T16" fmla="*/ 0 h 221"/>
              <a:gd name="T17" fmla="*/ 586 w 586"/>
              <a:gd name="T18" fmla="*/ 221 h 221"/>
            </a:gdLst>
            <a:ahLst/>
            <a:cxnLst>
              <a:cxn ang="T10">
                <a:pos x="T0" y="T1"/>
              </a:cxn>
              <a:cxn ang="T11">
                <a:pos x="T2" y="T3"/>
              </a:cxn>
              <a:cxn ang="T12">
                <a:pos x="T4" y="T5"/>
              </a:cxn>
              <a:cxn ang="T13">
                <a:pos x="T6" y="T7"/>
              </a:cxn>
              <a:cxn ang="T14">
                <a:pos x="T8" y="T9"/>
              </a:cxn>
            </a:cxnLst>
            <a:rect l="T15" t="T16" r="T17" b="T18"/>
            <a:pathLst>
              <a:path w="586" h="221">
                <a:moveTo>
                  <a:pt x="0" y="0"/>
                </a:moveTo>
                <a:lnTo>
                  <a:pt x="226" y="221"/>
                </a:lnTo>
                <a:lnTo>
                  <a:pt x="586" y="221"/>
                </a:lnTo>
                <a:lnTo>
                  <a:pt x="354"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04" name="Rectangle 45"/>
          <p:cNvSpPr>
            <a:spLocks noChangeArrowheads="1"/>
          </p:cNvSpPr>
          <p:nvPr/>
        </p:nvSpPr>
        <p:spPr bwMode="auto">
          <a:xfrm>
            <a:off x="4895850" y="3003550"/>
            <a:ext cx="561975" cy="1512888"/>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05" name="Freeform 46"/>
          <p:cNvSpPr>
            <a:spLocks/>
          </p:cNvSpPr>
          <p:nvPr/>
        </p:nvSpPr>
        <p:spPr bwMode="auto">
          <a:xfrm>
            <a:off x="4537075" y="2652713"/>
            <a:ext cx="358775" cy="1863725"/>
          </a:xfrm>
          <a:custGeom>
            <a:avLst/>
            <a:gdLst>
              <a:gd name="T0" fmla="*/ 0 w 226"/>
              <a:gd name="T1" fmla="*/ 2147483647 h 1174"/>
              <a:gd name="T2" fmla="*/ 0 w 226"/>
              <a:gd name="T3" fmla="*/ 0 h 1174"/>
              <a:gd name="T4" fmla="*/ 2147483647 w 226"/>
              <a:gd name="T5" fmla="*/ 2147483647 h 1174"/>
              <a:gd name="T6" fmla="*/ 2147483647 w 226"/>
              <a:gd name="T7" fmla="*/ 2147483647 h 1174"/>
              <a:gd name="T8" fmla="*/ 0 w 226"/>
              <a:gd name="T9" fmla="*/ 2147483647 h 1174"/>
              <a:gd name="T10" fmla="*/ 0 60000 65536"/>
              <a:gd name="T11" fmla="*/ 0 60000 65536"/>
              <a:gd name="T12" fmla="*/ 0 60000 65536"/>
              <a:gd name="T13" fmla="*/ 0 60000 65536"/>
              <a:gd name="T14" fmla="*/ 0 60000 65536"/>
              <a:gd name="T15" fmla="*/ 0 w 226"/>
              <a:gd name="T16" fmla="*/ 0 h 1174"/>
              <a:gd name="T17" fmla="*/ 226 w 226"/>
              <a:gd name="T18" fmla="*/ 1174 h 1174"/>
            </a:gdLst>
            <a:ahLst/>
            <a:cxnLst>
              <a:cxn ang="T10">
                <a:pos x="T0" y="T1"/>
              </a:cxn>
              <a:cxn ang="T11">
                <a:pos x="T2" y="T3"/>
              </a:cxn>
              <a:cxn ang="T12">
                <a:pos x="T4" y="T5"/>
              </a:cxn>
              <a:cxn ang="T13">
                <a:pos x="T6" y="T7"/>
              </a:cxn>
              <a:cxn ang="T14">
                <a:pos x="T8" y="T9"/>
              </a:cxn>
            </a:cxnLst>
            <a:rect l="T15" t="T16" r="T17" b="T18"/>
            <a:pathLst>
              <a:path w="226" h="1174">
                <a:moveTo>
                  <a:pt x="0" y="953"/>
                </a:moveTo>
                <a:lnTo>
                  <a:pt x="0" y="0"/>
                </a:lnTo>
                <a:lnTo>
                  <a:pt x="226" y="221"/>
                </a:lnTo>
                <a:lnTo>
                  <a:pt x="226"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06" name="Freeform 47"/>
          <p:cNvSpPr>
            <a:spLocks/>
          </p:cNvSpPr>
          <p:nvPr/>
        </p:nvSpPr>
        <p:spPr bwMode="auto">
          <a:xfrm>
            <a:off x="4537075" y="2652713"/>
            <a:ext cx="920750" cy="350837"/>
          </a:xfrm>
          <a:custGeom>
            <a:avLst/>
            <a:gdLst>
              <a:gd name="T0" fmla="*/ 0 w 580"/>
              <a:gd name="T1" fmla="*/ 0 h 221"/>
              <a:gd name="T2" fmla="*/ 2147483647 w 580"/>
              <a:gd name="T3" fmla="*/ 2147483647 h 221"/>
              <a:gd name="T4" fmla="*/ 2147483647 w 580"/>
              <a:gd name="T5" fmla="*/ 2147483647 h 221"/>
              <a:gd name="T6" fmla="*/ 2147483647 w 580"/>
              <a:gd name="T7" fmla="*/ 0 h 221"/>
              <a:gd name="T8" fmla="*/ 0 w 580"/>
              <a:gd name="T9" fmla="*/ 0 h 221"/>
              <a:gd name="T10" fmla="*/ 0 60000 65536"/>
              <a:gd name="T11" fmla="*/ 0 60000 65536"/>
              <a:gd name="T12" fmla="*/ 0 60000 65536"/>
              <a:gd name="T13" fmla="*/ 0 60000 65536"/>
              <a:gd name="T14" fmla="*/ 0 60000 65536"/>
              <a:gd name="T15" fmla="*/ 0 w 580"/>
              <a:gd name="T16" fmla="*/ 0 h 221"/>
              <a:gd name="T17" fmla="*/ 580 w 580"/>
              <a:gd name="T18" fmla="*/ 221 h 221"/>
            </a:gdLst>
            <a:ahLst/>
            <a:cxnLst>
              <a:cxn ang="T10">
                <a:pos x="T0" y="T1"/>
              </a:cxn>
              <a:cxn ang="T11">
                <a:pos x="T2" y="T3"/>
              </a:cxn>
              <a:cxn ang="T12">
                <a:pos x="T4" y="T5"/>
              </a:cxn>
              <a:cxn ang="T13">
                <a:pos x="T6" y="T7"/>
              </a:cxn>
              <a:cxn ang="T14">
                <a:pos x="T8" y="T9"/>
              </a:cxn>
            </a:cxnLst>
            <a:rect l="T15" t="T16" r="T17" b="T18"/>
            <a:pathLst>
              <a:path w="580" h="221">
                <a:moveTo>
                  <a:pt x="0" y="0"/>
                </a:moveTo>
                <a:lnTo>
                  <a:pt x="226" y="221"/>
                </a:lnTo>
                <a:lnTo>
                  <a:pt x="580" y="221"/>
                </a:lnTo>
                <a:lnTo>
                  <a:pt x="353"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07" name="Rectangle 48"/>
          <p:cNvSpPr>
            <a:spLocks noChangeArrowheads="1"/>
          </p:cNvSpPr>
          <p:nvPr/>
        </p:nvSpPr>
        <p:spPr bwMode="auto">
          <a:xfrm>
            <a:off x="4316413" y="3003550"/>
            <a:ext cx="560387" cy="1512888"/>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08" name="Freeform 49"/>
          <p:cNvSpPr>
            <a:spLocks/>
          </p:cNvSpPr>
          <p:nvPr/>
        </p:nvSpPr>
        <p:spPr bwMode="auto">
          <a:xfrm>
            <a:off x="3956050" y="2652713"/>
            <a:ext cx="360363" cy="1863725"/>
          </a:xfrm>
          <a:custGeom>
            <a:avLst/>
            <a:gdLst>
              <a:gd name="T0" fmla="*/ 0 w 227"/>
              <a:gd name="T1" fmla="*/ 2147483647 h 1174"/>
              <a:gd name="T2" fmla="*/ 0 w 227"/>
              <a:gd name="T3" fmla="*/ 0 h 1174"/>
              <a:gd name="T4" fmla="*/ 2147483647 w 227"/>
              <a:gd name="T5" fmla="*/ 2147483647 h 1174"/>
              <a:gd name="T6" fmla="*/ 2147483647 w 227"/>
              <a:gd name="T7" fmla="*/ 2147483647 h 1174"/>
              <a:gd name="T8" fmla="*/ 0 w 227"/>
              <a:gd name="T9" fmla="*/ 2147483647 h 1174"/>
              <a:gd name="T10" fmla="*/ 0 60000 65536"/>
              <a:gd name="T11" fmla="*/ 0 60000 65536"/>
              <a:gd name="T12" fmla="*/ 0 60000 65536"/>
              <a:gd name="T13" fmla="*/ 0 60000 65536"/>
              <a:gd name="T14" fmla="*/ 0 60000 65536"/>
              <a:gd name="T15" fmla="*/ 0 w 227"/>
              <a:gd name="T16" fmla="*/ 0 h 1174"/>
              <a:gd name="T17" fmla="*/ 227 w 227"/>
              <a:gd name="T18" fmla="*/ 1174 h 1174"/>
            </a:gdLst>
            <a:ahLst/>
            <a:cxnLst>
              <a:cxn ang="T10">
                <a:pos x="T0" y="T1"/>
              </a:cxn>
              <a:cxn ang="T11">
                <a:pos x="T2" y="T3"/>
              </a:cxn>
              <a:cxn ang="T12">
                <a:pos x="T4" y="T5"/>
              </a:cxn>
              <a:cxn ang="T13">
                <a:pos x="T6" y="T7"/>
              </a:cxn>
              <a:cxn ang="T14">
                <a:pos x="T8" y="T9"/>
              </a:cxn>
            </a:cxnLst>
            <a:rect l="T15" t="T16" r="T17" b="T18"/>
            <a:pathLst>
              <a:path w="227" h="1174">
                <a:moveTo>
                  <a:pt x="0" y="953"/>
                </a:moveTo>
                <a:lnTo>
                  <a:pt x="0" y="0"/>
                </a:lnTo>
                <a:lnTo>
                  <a:pt x="227" y="221"/>
                </a:lnTo>
                <a:lnTo>
                  <a:pt x="227"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09" name="Freeform 50"/>
          <p:cNvSpPr>
            <a:spLocks/>
          </p:cNvSpPr>
          <p:nvPr/>
        </p:nvSpPr>
        <p:spPr bwMode="auto">
          <a:xfrm>
            <a:off x="3956050" y="2652713"/>
            <a:ext cx="920750" cy="350837"/>
          </a:xfrm>
          <a:custGeom>
            <a:avLst/>
            <a:gdLst>
              <a:gd name="T0" fmla="*/ 0 w 580"/>
              <a:gd name="T1" fmla="*/ 0 h 221"/>
              <a:gd name="T2" fmla="*/ 2147483647 w 580"/>
              <a:gd name="T3" fmla="*/ 2147483647 h 221"/>
              <a:gd name="T4" fmla="*/ 2147483647 w 580"/>
              <a:gd name="T5" fmla="*/ 2147483647 h 221"/>
              <a:gd name="T6" fmla="*/ 2147483647 w 580"/>
              <a:gd name="T7" fmla="*/ 0 h 221"/>
              <a:gd name="T8" fmla="*/ 0 w 580"/>
              <a:gd name="T9" fmla="*/ 0 h 221"/>
              <a:gd name="T10" fmla="*/ 0 60000 65536"/>
              <a:gd name="T11" fmla="*/ 0 60000 65536"/>
              <a:gd name="T12" fmla="*/ 0 60000 65536"/>
              <a:gd name="T13" fmla="*/ 0 60000 65536"/>
              <a:gd name="T14" fmla="*/ 0 60000 65536"/>
              <a:gd name="T15" fmla="*/ 0 w 580"/>
              <a:gd name="T16" fmla="*/ 0 h 221"/>
              <a:gd name="T17" fmla="*/ 580 w 580"/>
              <a:gd name="T18" fmla="*/ 221 h 221"/>
            </a:gdLst>
            <a:ahLst/>
            <a:cxnLst>
              <a:cxn ang="T10">
                <a:pos x="T0" y="T1"/>
              </a:cxn>
              <a:cxn ang="T11">
                <a:pos x="T2" y="T3"/>
              </a:cxn>
              <a:cxn ang="T12">
                <a:pos x="T4" y="T5"/>
              </a:cxn>
              <a:cxn ang="T13">
                <a:pos x="T6" y="T7"/>
              </a:cxn>
              <a:cxn ang="T14">
                <a:pos x="T8" y="T9"/>
              </a:cxn>
            </a:cxnLst>
            <a:rect l="T15" t="T16" r="T17" b="T18"/>
            <a:pathLst>
              <a:path w="580" h="221">
                <a:moveTo>
                  <a:pt x="0" y="0"/>
                </a:moveTo>
                <a:lnTo>
                  <a:pt x="227" y="221"/>
                </a:lnTo>
                <a:lnTo>
                  <a:pt x="580" y="221"/>
                </a:lnTo>
                <a:lnTo>
                  <a:pt x="354"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10" name="Rectangle 51"/>
          <p:cNvSpPr>
            <a:spLocks noChangeArrowheads="1"/>
          </p:cNvSpPr>
          <p:nvPr/>
        </p:nvSpPr>
        <p:spPr bwMode="auto">
          <a:xfrm>
            <a:off x="3735388" y="3003550"/>
            <a:ext cx="561975" cy="1512888"/>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11" name="Freeform 52"/>
          <p:cNvSpPr>
            <a:spLocks/>
          </p:cNvSpPr>
          <p:nvPr/>
        </p:nvSpPr>
        <p:spPr bwMode="auto">
          <a:xfrm>
            <a:off x="3376613" y="2652713"/>
            <a:ext cx="358775" cy="1863725"/>
          </a:xfrm>
          <a:custGeom>
            <a:avLst/>
            <a:gdLst>
              <a:gd name="T0" fmla="*/ 0 w 226"/>
              <a:gd name="T1" fmla="*/ 2147483647 h 1174"/>
              <a:gd name="T2" fmla="*/ 0 w 226"/>
              <a:gd name="T3" fmla="*/ 0 h 1174"/>
              <a:gd name="T4" fmla="*/ 2147483647 w 226"/>
              <a:gd name="T5" fmla="*/ 2147483647 h 1174"/>
              <a:gd name="T6" fmla="*/ 2147483647 w 226"/>
              <a:gd name="T7" fmla="*/ 2147483647 h 1174"/>
              <a:gd name="T8" fmla="*/ 0 w 226"/>
              <a:gd name="T9" fmla="*/ 2147483647 h 1174"/>
              <a:gd name="T10" fmla="*/ 0 60000 65536"/>
              <a:gd name="T11" fmla="*/ 0 60000 65536"/>
              <a:gd name="T12" fmla="*/ 0 60000 65536"/>
              <a:gd name="T13" fmla="*/ 0 60000 65536"/>
              <a:gd name="T14" fmla="*/ 0 60000 65536"/>
              <a:gd name="T15" fmla="*/ 0 w 226"/>
              <a:gd name="T16" fmla="*/ 0 h 1174"/>
              <a:gd name="T17" fmla="*/ 226 w 226"/>
              <a:gd name="T18" fmla="*/ 1174 h 1174"/>
            </a:gdLst>
            <a:ahLst/>
            <a:cxnLst>
              <a:cxn ang="T10">
                <a:pos x="T0" y="T1"/>
              </a:cxn>
              <a:cxn ang="T11">
                <a:pos x="T2" y="T3"/>
              </a:cxn>
              <a:cxn ang="T12">
                <a:pos x="T4" y="T5"/>
              </a:cxn>
              <a:cxn ang="T13">
                <a:pos x="T6" y="T7"/>
              </a:cxn>
              <a:cxn ang="T14">
                <a:pos x="T8" y="T9"/>
              </a:cxn>
            </a:cxnLst>
            <a:rect l="T15" t="T16" r="T17" b="T18"/>
            <a:pathLst>
              <a:path w="226" h="1174">
                <a:moveTo>
                  <a:pt x="0" y="953"/>
                </a:moveTo>
                <a:lnTo>
                  <a:pt x="0" y="0"/>
                </a:lnTo>
                <a:lnTo>
                  <a:pt x="226" y="221"/>
                </a:lnTo>
                <a:lnTo>
                  <a:pt x="226"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12" name="Freeform 53"/>
          <p:cNvSpPr>
            <a:spLocks/>
          </p:cNvSpPr>
          <p:nvPr/>
        </p:nvSpPr>
        <p:spPr bwMode="auto">
          <a:xfrm>
            <a:off x="3376613" y="2649538"/>
            <a:ext cx="920750" cy="350837"/>
          </a:xfrm>
          <a:custGeom>
            <a:avLst/>
            <a:gdLst>
              <a:gd name="T0" fmla="*/ 0 w 580"/>
              <a:gd name="T1" fmla="*/ 0 h 221"/>
              <a:gd name="T2" fmla="*/ 2147483647 w 580"/>
              <a:gd name="T3" fmla="*/ 2147483647 h 221"/>
              <a:gd name="T4" fmla="*/ 2147483647 w 580"/>
              <a:gd name="T5" fmla="*/ 2147483647 h 221"/>
              <a:gd name="T6" fmla="*/ 2147483647 w 580"/>
              <a:gd name="T7" fmla="*/ 0 h 221"/>
              <a:gd name="T8" fmla="*/ 0 w 580"/>
              <a:gd name="T9" fmla="*/ 0 h 221"/>
              <a:gd name="T10" fmla="*/ 0 60000 65536"/>
              <a:gd name="T11" fmla="*/ 0 60000 65536"/>
              <a:gd name="T12" fmla="*/ 0 60000 65536"/>
              <a:gd name="T13" fmla="*/ 0 60000 65536"/>
              <a:gd name="T14" fmla="*/ 0 60000 65536"/>
              <a:gd name="T15" fmla="*/ 0 w 580"/>
              <a:gd name="T16" fmla="*/ 0 h 221"/>
              <a:gd name="T17" fmla="*/ 580 w 580"/>
              <a:gd name="T18" fmla="*/ 221 h 221"/>
            </a:gdLst>
            <a:ahLst/>
            <a:cxnLst>
              <a:cxn ang="T10">
                <a:pos x="T0" y="T1"/>
              </a:cxn>
              <a:cxn ang="T11">
                <a:pos x="T2" y="T3"/>
              </a:cxn>
              <a:cxn ang="T12">
                <a:pos x="T4" y="T5"/>
              </a:cxn>
              <a:cxn ang="T13">
                <a:pos x="T6" y="T7"/>
              </a:cxn>
              <a:cxn ang="T14">
                <a:pos x="T8" y="T9"/>
              </a:cxn>
            </a:cxnLst>
            <a:rect l="T15" t="T16" r="T17" b="T18"/>
            <a:pathLst>
              <a:path w="580" h="221">
                <a:moveTo>
                  <a:pt x="0" y="0"/>
                </a:moveTo>
                <a:lnTo>
                  <a:pt x="226" y="221"/>
                </a:lnTo>
                <a:lnTo>
                  <a:pt x="580" y="221"/>
                </a:lnTo>
                <a:lnTo>
                  <a:pt x="354"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13" name="Rectangle 54"/>
          <p:cNvSpPr>
            <a:spLocks noChangeArrowheads="1"/>
          </p:cNvSpPr>
          <p:nvPr/>
        </p:nvSpPr>
        <p:spPr bwMode="auto">
          <a:xfrm>
            <a:off x="5273675" y="3363913"/>
            <a:ext cx="560388" cy="1512887"/>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14" name="Freeform 55"/>
          <p:cNvSpPr>
            <a:spLocks/>
          </p:cNvSpPr>
          <p:nvPr/>
        </p:nvSpPr>
        <p:spPr bwMode="auto">
          <a:xfrm>
            <a:off x="4905375" y="3013075"/>
            <a:ext cx="368300" cy="1863725"/>
          </a:xfrm>
          <a:custGeom>
            <a:avLst/>
            <a:gdLst>
              <a:gd name="T0" fmla="*/ 0 w 232"/>
              <a:gd name="T1" fmla="*/ 2147483647 h 1174"/>
              <a:gd name="T2" fmla="*/ 0 w 232"/>
              <a:gd name="T3" fmla="*/ 0 h 1174"/>
              <a:gd name="T4" fmla="*/ 2147483647 w 232"/>
              <a:gd name="T5" fmla="*/ 2147483647 h 1174"/>
              <a:gd name="T6" fmla="*/ 2147483647 w 232"/>
              <a:gd name="T7" fmla="*/ 2147483647 h 1174"/>
              <a:gd name="T8" fmla="*/ 0 w 232"/>
              <a:gd name="T9" fmla="*/ 2147483647 h 1174"/>
              <a:gd name="T10" fmla="*/ 0 60000 65536"/>
              <a:gd name="T11" fmla="*/ 0 60000 65536"/>
              <a:gd name="T12" fmla="*/ 0 60000 65536"/>
              <a:gd name="T13" fmla="*/ 0 60000 65536"/>
              <a:gd name="T14" fmla="*/ 0 60000 65536"/>
              <a:gd name="T15" fmla="*/ 0 w 232"/>
              <a:gd name="T16" fmla="*/ 0 h 1174"/>
              <a:gd name="T17" fmla="*/ 232 w 232"/>
              <a:gd name="T18" fmla="*/ 1174 h 1174"/>
            </a:gdLst>
            <a:ahLst/>
            <a:cxnLst>
              <a:cxn ang="T10">
                <a:pos x="T0" y="T1"/>
              </a:cxn>
              <a:cxn ang="T11">
                <a:pos x="T2" y="T3"/>
              </a:cxn>
              <a:cxn ang="T12">
                <a:pos x="T4" y="T5"/>
              </a:cxn>
              <a:cxn ang="T13">
                <a:pos x="T6" y="T7"/>
              </a:cxn>
              <a:cxn ang="T14">
                <a:pos x="T8" y="T9"/>
              </a:cxn>
            </a:cxnLst>
            <a:rect l="T15" t="T16" r="T17" b="T18"/>
            <a:pathLst>
              <a:path w="232" h="1174">
                <a:moveTo>
                  <a:pt x="0" y="953"/>
                </a:moveTo>
                <a:lnTo>
                  <a:pt x="0" y="0"/>
                </a:lnTo>
                <a:lnTo>
                  <a:pt x="232" y="221"/>
                </a:lnTo>
                <a:lnTo>
                  <a:pt x="232"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15" name="Freeform 56"/>
          <p:cNvSpPr>
            <a:spLocks/>
          </p:cNvSpPr>
          <p:nvPr/>
        </p:nvSpPr>
        <p:spPr bwMode="auto">
          <a:xfrm>
            <a:off x="4905375" y="3013075"/>
            <a:ext cx="928688" cy="350838"/>
          </a:xfrm>
          <a:custGeom>
            <a:avLst/>
            <a:gdLst>
              <a:gd name="T0" fmla="*/ 0 w 585"/>
              <a:gd name="T1" fmla="*/ 0 h 221"/>
              <a:gd name="T2" fmla="*/ 2147483647 w 585"/>
              <a:gd name="T3" fmla="*/ 2147483647 h 221"/>
              <a:gd name="T4" fmla="*/ 2147483647 w 585"/>
              <a:gd name="T5" fmla="*/ 2147483647 h 221"/>
              <a:gd name="T6" fmla="*/ 2147483647 w 585"/>
              <a:gd name="T7" fmla="*/ 0 h 221"/>
              <a:gd name="T8" fmla="*/ 0 w 585"/>
              <a:gd name="T9" fmla="*/ 0 h 221"/>
              <a:gd name="T10" fmla="*/ 0 60000 65536"/>
              <a:gd name="T11" fmla="*/ 0 60000 65536"/>
              <a:gd name="T12" fmla="*/ 0 60000 65536"/>
              <a:gd name="T13" fmla="*/ 0 60000 65536"/>
              <a:gd name="T14" fmla="*/ 0 60000 65536"/>
              <a:gd name="T15" fmla="*/ 0 w 585"/>
              <a:gd name="T16" fmla="*/ 0 h 221"/>
              <a:gd name="T17" fmla="*/ 585 w 585"/>
              <a:gd name="T18" fmla="*/ 221 h 221"/>
            </a:gdLst>
            <a:ahLst/>
            <a:cxnLst>
              <a:cxn ang="T10">
                <a:pos x="T0" y="T1"/>
              </a:cxn>
              <a:cxn ang="T11">
                <a:pos x="T2" y="T3"/>
              </a:cxn>
              <a:cxn ang="T12">
                <a:pos x="T4" y="T5"/>
              </a:cxn>
              <a:cxn ang="T13">
                <a:pos x="T6" y="T7"/>
              </a:cxn>
              <a:cxn ang="T14">
                <a:pos x="T8" y="T9"/>
              </a:cxn>
            </a:cxnLst>
            <a:rect l="T15" t="T16" r="T17" b="T18"/>
            <a:pathLst>
              <a:path w="585" h="221">
                <a:moveTo>
                  <a:pt x="0" y="0"/>
                </a:moveTo>
                <a:lnTo>
                  <a:pt x="232" y="221"/>
                </a:lnTo>
                <a:lnTo>
                  <a:pt x="585" y="221"/>
                </a:lnTo>
                <a:lnTo>
                  <a:pt x="359"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16" name="Rectangle 57"/>
          <p:cNvSpPr>
            <a:spLocks noChangeArrowheads="1"/>
          </p:cNvSpPr>
          <p:nvPr/>
        </p:nvSpPr>
        <p:spPr bwMode="auto">
          <a:xfrm>
            <a:off x="4692650" y="3363913"/>
            <a:ext cx="561975" cy="1512887"/>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17" name="Freeform 58"/>
          <p:cNvSpPr>
            <a:spLocks/>
          </p:cNvSpPr>
          <p:nvPr/>
        </p:nvSpPr>
        <p:spPr bwMode="auto">
          <a:xfrm>
            <a:off x="4324350" y="3013075"/>
            <a:ext cx="368300" cy="1863725"/>
          </a:xfrm>
          <a:custGeom>
            <a:avLst/>
            <a:gdLst>
              <a:gd name="T0" fmla="*/ 0 w 232"/>
              <a:gd name="T1" fmla="*/ 2147483647 h 1174"/>
              <a:gd name="T2" fmla="*/ 0 w 232"/>
              <a:gd name="T3" fmla="*/ 0 h 1174"/>
              <a:gd name="T4" fmla="*/ 2147483647 w 232"/>
              <a:gd name="T5" fmla="*/ 2147483647 h 1174"/>
              <a:gd name="T6" fmla="*/ 2147483647 w 232"/>
              <a:gd name="T7" fmla="*/ 2147483647 h 1174"/>
              <a:gd name="T8" fmla="*/ 0 w 232"/>
              <a:gd name="T9" fmla="*/ 2147483647 h 1174"/>
              <a:gd name="T10" fmla="*/ 0 60000 65536"/>
              <a:gd name="T11" fmla="*/ 0 60000 65536"/>
              <a:gd name="T12" fmla="*/ 0 60000 65536"/>
              <a:gd name="T13" fmla="*/ 0 60000 65536"/>
              <a:gd name="T14" fmla="*/ 0 60000 65536"/>
              <a:gd name="T15" fmla="*/ 0 w 232"/>
              <a:gd name="T16" fmla="*/ 0 h 1174"/>
              <a:gd name="T17" fmla="*/ 232 w 232"/>
              <a:gd name="T18" fmla="*/ 1174 h 1174"/>
            </a:gdLst>
            <a:ahLst/>
            <a:cxnLst>
              <a:cxn ang="T10">
                <a:pos x="T0" y="T1"/>
              </a:cxn>
              <a:cxn ang="T11">
                <a:pos x="T2" y="T3"/>
              </a:cxn>
              <a:cxn ang="T12">
                <a:pos x="T4" y="T5"/>
              </a:cxn>
              <a:cxn ang="T13">
                <a:pos x="T6" y="T7"/>
              </a:cxn>
              <a:cxn ang="T14">
                <a:pos x="T8" y="T9"/>
              </a:cxn>
            </a:cxnLst>
            <a:rect l="T15" t="T16" r="T17" b="T18"/>
            <a:pathLst>
              <a:path w="232" h="1174">
                <a:moveTo>
                  <a:pt x="0" y="953"/>
                </a:moveTo>
                <a:lnTo>
                  <a:pt x="0" y="0"/>
                </a:lnTo>
                <a:lnTo>
                  <a:pt x="232" y="221"/>
                </a:lnTo>
                <a:lnTo>
                  <a:pt x="232"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18" name="Freeform 59"/>
          <p:cNvSpPr>
            <a:spLocks/>
          </p:cNvSpPr>
          <p:nvPr/>
        </p:nvSpPr>
        <p:spPr bwMode="auto">
          <a:xfrm>
            <a:off x="4324350" y="3013075"/>
            <a:ext cx="930275" cy="350838"/>
          </a:xfrm>
          <a:custGeom>
            <a:avLst/>
            <a:gdLst>
              <a:gd name="T0" fmla="*/ 0 w 586"/>
              <a:gd name="T1" fmla="*/ 0 h 221"/>
              <a:gd name="T2" fmla="*/ 2147483647 w 586"/>
              <a:gd name="T3" fmla="*/ 2147483647 h 221"/>
              <a:gd name="T4" fmla="*/ 2147483647 w 586"/>
              <a:gd name="T5" fmla="*/ 2147483647 h 221"/>
              <a:gd name="T6" fmla="*/ 2147483647 w 586"/>
              <a:gd name="T7" fmla="*/ 0 h 221"/>
              <a:gd name="T8" fmla="*/ 0 w 586"/>
              <a:gd name="T9" fmla="*/ 0 h 221"/>
              <a:gd name="T10" fmla="*/ 0 60000 65536"/>
              <a:gd name="T11" fmla="*/ 0 60000 65536"/>
              <a:gd name="T12" fmla="*/ 0 60000 65536"/>
              <a:gd name="T13" fmla="*/ 0 60000 65536"/>
              <a:gd name="T14" fmla="*/ 0 60000 65536"/>
              <a:gd name="T15" fmla="*/ 0 w 586"/>
              <a:gd name="T16" fmla="*/ 0 h 221"/>
              <a:gd name="T17" fmla="*/ 586 w 586"/>
              <a:gd name="T18" fmla="*/ 221 h 221"/>
            </a:gdLst>
            <a:ahLst/>
            <a:cxnLst>
              <a:cxn ang="T10">
                <a:pos x="T0" y="T1"/>
              </a:cxn>
              <a:cxn ang="T11">
                <a:pos x="T2" y="T3"/>
              </a:cxn>
              <a:cxn ang="T12">
                <a:pos x="T4" y="T5"/>
              </a:cxn>
              <a:cxn ang="T13">
                <a:pos x="T6" y="T7"/>
              </a:cxn>
              <a:cxn ang="T14">
                <a:pos x="T8" y="T9"/>
              </a:cxn>
            </a:cxnLst>
            <a:rect l="T15" t="T16" r="T17" b="T18"/>
            <a:pathLst>
              <a:path w="586" h="221">
                <a:moveTo>
                  <a:pt x="0" y="0"/>
                </a:moveTo>
                <a:lnTo>
                  <a:pt x="232" y="221"/>
                </a:lnTo>
                <a:lnTo>
                  <a:pt x="586" y="221"/>
                </a:lnTo>
                <a:lnTo>
                  <a:pt x="360"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19" name="Rectangle 60"/>
          <p:cNvSpPr>
            <a:spLocks noChangeArrowheads="1"/>
          </p:cNvSpPr>
          <p:nvPr/>
        </p:nvSpPr>
        <p:spPr bwMode="auto">
          <a:xfrm>
            <a:off x="4113213" y="3363913"/>
            <a:ext cx="561975" cy="1512887"/>
          </a:xfrm>
          <a:prstGeom prst="rect">
            <a:avLst/>
          </a:prstGeom>
          <a:solidFill>
            <a:srgbClr val="FFFFFF"/>
          </a:solidFill>
          <a:ln w="9525">
            <a:solidFill>
              <a:srgbClr val="000000"/>
            </a:solidFill>
            <a:miter lim="800000"/>
            <a:headEnd/>
            <a:tailEnd/>
          </a:ln>
        </p:spPr>
        <p:txBody>
          <a:bodyPr/>
          <a:lstStyle/>
          <a:p>
            <a:pPr algn="ctr"/>
            <a:endParaRPr lang="en-GB" altLang="en-US" sz="2400"/>
          </a:p>
        </p:txBody>
      </p:sp>
      <p:sp>
        <p:nvSpPr>
          <p:cNvPr id="143420" name="Freeform 61"/>
          <p:cNvSpPr>
            <a:spLocks/>
          </p:cNvSpPr>
          <p:nvPr/>
        </p:nvSpPr>
        <p:spPr bwMode="auto">
          <a:xfrm>
            <a:off x="3744913" y="3013075"/>
            <a:ext cx="368300" cy="1863725"/>
          </a:xfrm>
          <a:custGeom>
            <a:avLst/>
            <a:gdLst>
              <a:gd name="T0" fmla="*/ 0 w 232"/>
              <a:gd name="T1" fmla="*/ 2147483647 h 1174"/>
              <a:gd name="T2" fmla="*/ 0 w 232"/>
              <a:gd name="T3" fmla="*/ 0 h 1174"/>
              <a:gd name="T4" fmla="*/ 2147483647 w 232"/>
              <a:gd name="T5" fmla="*/ 2147483647 h 1174"/>
              <a:gd name="T6" fmla="*/ 2147483647 w 232"/>
              <a:gd name="T7" fmla="*/ 2147483647 h 1174"/>
              <a:gd name="T8" fmla="*/ 0 w 232"/>
              <a:gd name="T9" fmla="*/ 2147483647 h 1174"/>
              <a:gd name="T10" fmla="*/ 0 60000 65536"/>
              <a:gd name="T11" fmla="*/ 0 60000 65536"/>
              <a:gd name="T12" fmla="*/ 0 60000 65536"/>
              <a:gd name="T13" fmla="*/ 0 60000 65536"/>
              <a:gd name="T14" fmla="*/ 0 60000 65536"/>
              <a:gd name="T15" fmla="*/ 0 w 232"/>
              <a:gd name="T16" fmla="*/ 0 h 1174"/>
              <a:gd name="T17" fmla="*/ 232 w 232"/>
              <a:gd name="T18" fmla="*/ 1174 h 1174"/>
            </a:gdLst>
            <a:ahLst/>
            <a:cxnLst>
              <a:cxn ang="T10">
                <a:pos x="T0" y="T1"/>
              </a:cxn>
              <a:cxn ang="T11">
                <a:pos x="T2" y="T3"/>
              </a:cxn>
              <a:cxn ang="T12">
                <a:pos x="T4" y="T5"/>
              </a:cxn>
              <a:cxn ang="T13">
                <a:pos x="T6" y="T7"/>
              </a:cxn>
              <a:cxn ang="T14">
                <a:pos x="T8" y="T9"/>
              </a:cxn>
            </a:cxnLst>
            <a:rect l="T15" t="T16" r="T17" b="T18"/>
            <a:pathLst>
              <a:path w="232" h="1174">
                <a:moveTo>
                  <a:pt x="0" y="953"/>
                </a:moveTo>
                <a:lnTo>
                  <a:pt x="0" y="0"/>
                </a:lnTo>
                <a:lnTo>
                  <a:pt x="232" y="221"/>
                </a:lnTo>
                <a:lnTo>
                  <a:pt x="232" y="1174"/>
                </a:lnTo>
                <a:lnTo>
                  <a:pt x="0" y="953"/>
                </a:lnTo>
                <a:close/>
              </a:path>
            </a:pathLst>
          </a:custGeom>
          <a:solidFill>
            <a:srgbClr val="BFBFBF"/>
          </a:solidFill>
          <a:ln w="9525">
            <a:solidFill>
              <a:srgbClr val="000000"/>
            </a:solidFill>
            <a:prstDash val="solid"/>
            <a:round/>
            <a:headEnd/>
            <a:tailEnd/>
          </a:ln>
        </p:spPr>
        <p:txBody>
          <a:bodyPr/>
          <a:lstStyle/>
          <a:p>
            <a:endParaRPr lang="ru-RU"/>
          </a:p>
        </p:txBody>
      </p:sp>
      <p:sp>
        <p:nvSpPr>
          <p:cNvPr id="143421" name="Freeform 62"/>
          <p:cNvSpPr>
            <a:spLocks/>
          </p:cNvSpPr>
          <p:nvPr/>
        </p:nvSpPr>
        <p:spPr bwMode="auto">
          <a:xfrm>
            <a:off x="3744913" y="3013075"/>
            <a:ext cx="930275" cy="350838"/>
          </a:xfrm>
          <a:custGeom>
            <a:avLst/>
            <a:gdLst>
              <a:gd name="T0" fmla="*/ 0 w 586"/>
              <a:gd name="T1" fmla="*/ 0 h 221"/>
              <a:gd name="T2" fmla="*/ 2147483647 w 586"/>
              <a:gd name="T3" fmla="*/ 2147483647 h 221"/>
              <a:gd name="T4" fmla="*/ 2147483647 w 586"/>
              <a:gd name="T5" fmla="*/ 2147483647 h 221"/>
              <a:gd name="T6" fmla="*/ 2147483647 w 586"/>
              <a:gd name="T7" fmla="*/ 0 h 221"/>
              <a:gd name="T8" fmla="*/ 0 w 586"/>
              <a:gd name="T9" fmla="*/ 0 h 221"/>
              <a:gd name="T10" fmla="*/ 0 60000 65536"/>
              <a:gd name="T11" fmla="*/ 0 60000 65536"/>
              <a:gd name="T12" fmla="*/ 0 60000 65536"/>
              <a:gd name="T13" fmla="*/ 0 60000 65536"/>
              <a:gd name="T14" fmla="*/ 0 60000 65536"/>
              <a:gd name="T15" fmla="*/ 0 w 586"/>
              <a:gd name="T16" fmla="*/ 0 h 221"/>
              <a:gd name="T17" fmla="*/ 586 w 586"/>
              <a:gd name="T18" fmla="*/ 221 h 221"/>
            </a:gdLst>
            <a:ahLst/>
            <a:cxnLst>
              <a:cxn ang="T10">
                <a:pos x="T0" y="T1"/>
              </a:cxn>
              <a:cxn ang="T11">
                <a:pos x="T2" y="T3"/>
              </a:cxn>
              <a:cxn ang="T12">
                <a:pos x="T4" y="T5"/>
              </a:cxn>
              <a:cxn ang="T13">
                <a:pos x="T6" y="T7"/>
              </a:cxn>
              <a:cxn ang="T14">
                <a:pos x="T8" y="T9"/>
              </a:cxn>
            </a:cxnLst>
            <a:rect l="T15" t="T16" r="T17" b="T18"/>
            <a:pathLst>
              <a:path w="586" h="221">
                <a:moveTo>
                  <a:pt x="0" y="0"/>
                </a:moveTo>
                <a:lnTo>
                  <a:pt x="232" y="221"/>
                </a:lnTo>
                <a:lnTo>
                  <a:pt x="586" y="221"/>
                </a:lnTo>
                <a:lnTo>
                  <a:pt x="354" y="0"/>
                </a:lnTo>
                <a:lnTo>
                  <a:pt x="0" y="0"/>
                </a:lnTo>
                <a:close/>
              </a:path>
            </a:pathLst>
          </a:custGeom>
          <a:solidFill>
            <a:srgbClr val="BFBFBF"/>
          </a:solidFill>
          <a:ln w="9525">
            <a:solidFill>
              <a:srgbClr val="000000"/>
            </a:solidFill>
            <a:prstDash val="solid"/>
            <a:round/>
            <a:headEnd/>
            <a:tailEnd/>
          </a:ln>
        </p:spPr>
        <p:txBody>
          <a:bodyPr/>
          <a:lstStyle/>
          <a:p>
            <a:endParaRPr lang="ru-RU"/>
          </a:p>
        </p:txBody>
      </p:sp>
      <p:sp>
        <p:nvSpPr>
          <p:cNvPr id="143422" name="Line 63"/>
          <p:cNvSpPr>
            <a:spLocks noChangeShapeType="1"/>
          </p:cNvSpPr>
          <p:nvPr/>
        </p:nvSpPr>
        <p:spPr bwMode="auto">
          <a:xfrm flipV="1">
            <a:off x="5843588" y="3375025"/>
            <a:ext cx="1587" cy="1511300"/>
          </a:xfrm>
          <a:prstGeom prst="line">
            <a:avLst/>
          </a:prstGeom>
          <a:noFill/>
          <a:ln w="9525">
            <a:solidFill>
              <a:srgbClr val="000000"/>
            </a:solidFill>
            <a:round/>
            <a:headEnd/>
            <a:tailEnd/>
          </a:ln>
        </p:spPr>
        <p:txBody>
          <a:bodyPr/>
          <a:lstStyle/>
          <a:p>
            <a:endParaRPr lang="ru-RU"/>
          </a:p>
        </p:txBody>
      </p:sp>
      <p:sp>
        <p:nvSpPr>
          <p:cNvPr id="143423" name="Line 64"/>
          <p:cNvSpPr>
            <a:spLocks noChangeShapeType="1"/>
          </p:cNvSpPr>
          <p:nvPr/>
        </p:nvSpPr>
        <p:spPr bwMode="auto">
          <a:xfrm flipH="1">
            <a:off x="4103688" y="4886325"/>
            <a:ext cx="1739900" cy="1588"/>
          </a:xfrm>
          <a:prstGeom prst="line">
            <a:avLst/>
          </a:prstGeom>
          <a:noFill/>
          <a:ln w="9525">
            <a:solidFill>
              <a:srgbClr val="000000"/>
            </a:solidFill>
            <a:round/>
            <a:headEnd/>
            <a:tailEnd/>
          </a:ln>
        </p:spPr>
        <p:txBody>
          <a:bodyPr/>
          <a:lstStyle/>
          <a:p>
            <a:endParaRPr lang="ru-RU"/>
          </a:p>
        </p:txBody>
      </p:sp>
      <p:sp>
        <p:nvSpPr>
          <p:cNvPr id="264257" name="Rectangle 65"/>
          <p:cNvSpPr>
            <a:spLocks noChangeArrowheads="1"/>
          </p:cNvSpPr>
          <p:nvPr/>
        </p:nvSpPr>
        <p:spPr bwMode="auto">
          <a:xfrm>
            <a:off x="5486400" y="4927600"/>
            <a:ext cx="92075" cy="198438"/>
          </a:xfrm>
          <a:prstGeom prst="rect">
            <a:avLst/>
          </a:prstGeom>
          <a:noFill/>
          <a:ln>
            <a:noFill/>
          </a:ln>
          <a:extLst/>
        </p:spPr>
        <p:txBody>
          <a:bodyPr wrap="none" lIns="0" tIns="0" rIns="0" bIns="0">
            <a:spAutoFit/>
          </a:bodyPr>
          <a:lstStyle/>
          <a:p>
            <a:pPr algn="ctr">
              <a:defRPr/>
            </a:pPr>
            <a:r>
              <a:rPr lang="en-US" sz="1300" b="1">
                <a:solidFill>
                  <a:srgbClr val="0000CC"/>
                </a:solidFill>
                <a:effectLst>
                  <a:outerShdw blurRad="38100" dist="38100" dir="2700000" algn="tl">
                    <a:srgbClr val="C0C0C0"/>
                  </a:outerShdw>
                </a:effectLst>
                <a:latin typeface="Arial" pitchFamily="34" charset="0"/>
              </a:rPr>
              <a:t>3</a:t>
            </a:r>
          </a:p>
        </p:txBody>
      </p:sp>
      <p:sp>
        <p:nvSpPr>
          <p:cNvPr id="264258" name="Rectangle 66"/>
          <p:cNvSpPr>
            <a:spLocks noChangeArrowheads="1"/>
          </p:cNvSpPr>
          <p:nvPr/>
        </p:nvSpPr>
        <p:spPr bwMode="auto">
          <a:xfrm>
            <a:off x="4935538" y="4914900"/>
            <a:ext cx="92075" cy="198438"/>
          </a:xfrm>
          <a:prstGeom prst="rect">
            <a:avLst/>
          </a:prstGeom>
          <a:noFill/>
          <a:ln>
            <a:noFill/>
          </a:ln>
          <a:extLst/>
        </p:spPr>
        <p:txBody>
          <a:bodyPr wrap="none" lIns="0" tIns="0" rIns="0" bIns="0">
            <a:spAutoFit/>
          </a:bodyPr>
          <a:lstStyle/>
          <a:p>
            <a:pPr algn="ctr">
              <a:defRPr/>
            </a:pPr>
            <a:r>
              <a:rPr lang="en-US" sz="1300" b="1">
                <a:solidFill>
                  <a:srgbClr val="0000CC"/>
                </a:solidFill>
                <a:effectLst>
                  <a:outerShdw blurRad="38100" dist="38100" dir="2700000" algn="tl">
                    <a:srgbClr val="C0C0C0"/>
                  </a:outerShdw>
                </a:effectLst>
                <a:latin typeface="Arial" pitchFamily="34" charset="0"/>
              </a:rPr>
              <a:t>2</a:t>
            </a:r>
          </a:p>
        </p:txBody>
      </p:sp>
      <p:sp>
        <p:nvSpPr>
          <p:cNvPr id="264259" name="Rectangle 67"/>
          <p:cNvSpPr>
            <a:spLocks noChangeArrowheads="1"/>
          </p:cNvSpPr>
          <p:nvPr/>
        </p:nvSpPr>
        <p:spPr bwMode="auto">
          <a:xfrm>
            <a:off x="4286250" y="4927600"/>
            <a:ext cx="207963" cy="200025"/>
          </a:xfrm>
          <a:prstGeom prst="rect">
            <a:avLst/>
          </a:prstGeom>
          <a:noFill/>
          <a:ln>
            <a:noFill/>
          </a:ln>
          <a:extLst/>
        </p:spPr>
        <p:txBody>
          <a:bodyPr lIns="0" tIns="0" rIns="0" bIns="0">
            <a:spAutoFit/>
          </a:bodyPr>
          <a:lstStyle/>
          <a:p>
            <a:pPr algn="ctr">
              <a:defRPr/>
            </a:pPr>
            <a:r>
              <a:rPr lang="en-US" sz="1300" b="1" dirty="0">
                <a:solidFill>
                  <a:srgbClr val="0000CC"/>
                </a:solidFill>
                <a:effectLst>
                  <a:outerShdw blurRad="38100" dist="38100" dir="2700000" algn="tl">
                    <a:srgbClr val="C0C0C0"/>
                  </a:outerShdw>
                </a:effectLst>
                <a:latin typeface="Arial" pitchFamily="34" charset="0"/>
              </a:rPr>
              <a:t>1</a:t>
            </a:r>
          </a:p>
        </p:txBody>
      </p:sp>
      <p:sp>
        <p:nvSpPr>
          <p:cNvPr id="143427" name="Line 68"/>
          <p:cNvSpPr>
            <a:spLocks noChangeShapeType="1"/>
          </p:cNvSpPr>
          <p:nvPr/>
        </p:nvSpPr>
        <p:spPr bwMode="auto">
          <a:xfrm>
            <a:off x="2989263" y="3795713"/>
            <a:ext cx="1114425" cy="1090612"/>
          </a:xfrm>
          <a:prstGeom prst="line">
            <a:avLst/>
          </a:prstGeom>
          <a:noFill/>
          <a:ln w="9525">
            <a:solidFill>
              <a:srgbClr val="000000"/>
            </a:solidFill>
            <a:round/>
            <a:headEnd/>
            <a:tailEnd/>
          </a:ln>
        </p:spPr>
        <p:txBody>
          <a:bodyPr/>
          <a:lstStyle/>
          <a:p>
            <a:endParaRPr lang="ru-RU"/>
          </a:p>
        </p:txBody>
      </p:sp>
      <p:sp>
        <p:nvSpPr>
          <p:cNvPr id="143428" name="Rectangle 69"/>
          <p:cNvSpPr>
            <a:spLocks noChangeArrowheads="1"/>
          </p:cNvSpPr>
          <p:nvPr/>
        </p:nvSpPr>
        <p:spPr bwMode="auto">
          <a:xfrm>
            <a:off x="1870075" y="3890963"/>
            <a:ext cx="1312863" cy="169862"/>
          </a:xfrm>
          <a:prstGeom prst="rect">
            <a:avLst/>
          </a:prstGeom>
          <a:noFill/>
          <a:ln w="9525">
            <a:noFill/>
            <a:miter lim="800000"/>
            <a:headEnd/>
            <a:tailEnd/>
          </a:ln>
        </p:spPr>
        <p:txBody>
          <a:bodyPr lIns="0" tIns="0" rIns="0" bIns="0">
            <a:spAutoFit/>
          </a:bodyPr>
          <a:lstStyle/>
          <a:p>
            <a:pPr algn="ctr"/>
            <a:r>
              <a:rPr lang="en-US" altLang="en-US" sz="1100"/>
              <a:t>Shutdown state</a:t>
            </a:r>
          </a:p>
        </p:txBody>
      </p:sp>
      <p:sp>
        <p:nvSpPr>
          <p:cNvPr id="143429" name="Rectangle 70"/>
          <p:cNvSpPr>
            <a:spLocks noChangeArrowheads="1"/>
          </p:cNvSpPr>
          <p:nvPr/>
        </p:nvSpPr>
        <p:spPr bwMode="auto">
          <a:xfrm>
            <a:off x="2560638" y="4265613"/>
            <a:ext cx="976312" cy="169862"/>
          </a:xfrm>
          <a:prstGeom prst="rect">
            <a:avLst/>
          </a:prstGeom>
          <a:noFill/>
          <a:ln w="9525">
            <a:noFill/>
            <a:miter lim="800000"/>
            <a:headEnd/>
            <a:tailEnd/>
          </a:ln>
        </p:spPr>
        <p:txBody>
          <a:bodyPr lIns="0" tIns="0" rIns="0" bIns="0">
            <a:spAutoFit/>
          </a:bodyPr>
          <a:lstStyle/>
          <a:p>
            <a:pPr algn="ctr"/>
            <a:r>
              <a:rPr lang="en-US" altLang="en-US" sz="1100"/>
              <a:t>Low power</a:t>
            </a:r>
          </a:p>
        </p:txBody>
      </p:sp>
      <p:sp>
        <p:nvSpPr>
          <p:cNvPr id="143430" name="Rectangle 71"/>
          <p:cNvSpPr>
            <a:spLocks noChangeArrowheads="1"/>
          </p:cNvSpPr>
          <p:nvPr/>
        </p:nvSpPr>
        <p:spPr bwMode="auto">
          <a:xfrm>
            <a:off x="2671763" y="4625975"/>
            <a:ext cx="1285875" cy="169863"/>
          </a:xfrm>
          <a:prstGeom prst="rect">
            <a:avLst/>
          </a:prstGeom>
          <a:noFill/>
          <a:ln w="9525">
            <a:noFill/>
            <a:miter lim="800000"/>
            <a:headEnd/>
            <a:tailEnd/>
          </a:ln>
        </p:spPr>
        <p:txBody>
          <a:bodyPr lIns="0" tIns="0" rIns="0" bIns="0">
            <a:spAutoFit/>
          </a:bodyPr>
          <a:lstStyle/>
          <a:p>
            <a:pPr algn="ctr"/>
            <a:r>
              <a:rPr lang="en-US" altLang="en-US" sz="1100"/>
              <a:t>Nominal power</a:t>
            </a:r>
          </a:p>
        </p:txBody>
      </p:sp>
      <p:sp>
        <p:nvSpPr>
          <p:cNvPr id="143431" name="Rectangle 72"/>
          <p:cNvSpPr>
            <a:spLocks noChangeArrowheads="1"/>
          </p:cNvSpPr>
          <p:nvPr/>
        </p:nvSpPr>
        <p:spPr bwMode="auto">
          <a:xfrm>
            <a:off x="2808288" y="5127625"/>
            <a:ext cx="4540250" cy="400050"/>
          </a:xfrm>
          <a:prstGeom prst="rect">
            <a:avLst/>
          </a:prstGeom>
          <a:noFill/>
          <a:ln w="9525">
            <a:noFill/>
            <a:miter lim="800000"/>
            <a:headEnd/>
            <a:tailEnd/>
          </a:ln>
        </p:spPr>
        <p:txBody>
          <a:bodyPr lIns="0" tIns="0" rIns="0" bIns="0">
            <a:spAutoFit/>
          </a:bodyPr>
          <a:lstStyle/>
          <a:p>
            <a:pPr algn="ctr"/>
            <a:r>
              <a:rPr lang="en-US" altLang="en-US" sz="1300" b="1" u="sng"/>
              <a:t>PSA LEVELS </a:t>
            </a:r>
          </a:p>
          <a:p>
            <a:pPr algn="ctr">
              <a:spcBef>
                <a:spcPct val="10000"/>
              </a:spcBef>
            </a:pPr>
            <a:r>
              <a:rPr lang="en-US" altLang="en-US" sz="1200"/>
              <a:t>(characterize the extent of accident scenario development)</a:t>
            </a:r>
          </a:p>
        </p:txBody>
      </p:sp>
      <p:sp>
        <p:nvSpPr>
          <p:cNvPr id="143432" name="Rectangle 73"/>
          <p:cNvSpPr>
            <a:spLocks noChangeArrowheads="1"/>
          </p:cNvSpPr>
          <p:nvPr/>
        </p:nvSpPr>
        <p:spPr bwMode="auto">
          <a:xfrm>
            <a:off x="5595938" y="5307013"/>
            <a:ext cx="165100" cy="150812"/>
          </a:xfrm>
          <a:prstGeom prst="rect">
            <a:avLst/>
          </a:prstGeom>
          <a:noFill/>
          <a:ln w="9525">
            <a:noFill/>
            <a:miter lim="800000"/>
            <a:headEnd/>
            <a:tailEnd/>
          </a:ln>
        </p:spPr>
        <p:txBody>
          <a:bodyPr wrap="none" lIns="0" tIns="0" rIns="0" bIns="0">
            <a:spAutoFit/>
          </a:bodyPr>
          <a:lstStyle/>
          <a:p>
            <a:pPr algn="ctr"/>
            <a:r>
              <a:rPr lang="en-US" altLang="en-US" sz="900">
                <a:solidFill>
                  <a:srgbClr val="000000"/>
                </a:solidFill>
              </a:rPr>
              <a:t>.   </a:t>
            </a:r>
            <a:endParaRPr lang="en-US" altLang="en-US" sz="2400"/>
          </a:p>
        </p:txBody>
      </p:sp>
      <p:sp>
        <p:nvSpPr>
          <p:cNvPr id="143433" name="Freeform 74"/>
          <p:cNvSpPr>
            <a:spLocks/>
          </p:cNvSpPr>
          <p:nvPr/>
        </p:nvSpPr>
        <p:spPr bwMode="auto">
          <a:xfrm>
            <a:off x="4137025" y="3751263"/>
            <a:ext cx="1698625" cy="4762"/>
          </a:xfrm>
          <a:custGeom>
            <a:avLst/>
            <a:gdLst>
              <a:gd name="T0" fmla="*/ 2147483647 w 2768"/>
              <a:gd name="T1" fmla="*/ 0 h 8"/>
              <a:gd name="T2" fmla="*/ 0 w 2768"/>
              <a:gd name="T3" fmla="*/ 2147483647 h 8"/>
              <a:gd name="T4" fmla="*/ 0 60000 65536"/>
              <a:gd name="T5" fmla="*/ 0 60000 65536"/>
              <a:gd name="T6" fmla="*/ 0 w 2768"/>
              <a:gd name="T7" fmla="*/ 0 h 8"/>
              <a:gd name="T8" fmla="*/ 2768 w 2768"/>
              <a:gd name="T9" fmla="*/ 8 h 8"/>
            </a:gdLst>
            <a:ahLst/>
            <a:cxnLst>
              <a:cxn ang="T4">
                <a:pos x="T0" y="T1"/>
              </a:cxn>
              <a:cxn ang="T5">
                <a:pos x="T2" y="T3"/>
              </a:cxn>
            </a:cxnLst>
            <a:rect l="T6" t="T7" r="T8" b="T9"/>
            <a:pathLst>
              <a:path w="2768" h="8">
                <a:moveTo>
                  <a:pt x="2768" y="0"/>
                </a:moveTo>
                <a:lnTo>
                  <a:pt x="0" y="8"/>
                </a:lnTo>
              </a:path>
            </a:pathLst>
          </a:custGeom>
          <a:noFill/>
          <a:ln w="9525" cap="flat" cmpd="sng">
            <a:solidFill>
              <a:srgbClr val="000000"/>
            </a:solidFill>
            <a:prstDash val="solid"/>
            <a:round/>
            <a:headEnd type="none" w="med" len="med"/>
            <a:tailEnd type="none" w="med" len="med"/>
          </a:ln>
        </p:spPr>
        <p:txBody>
          <a:bodyPr/>
          <a:lstStyle/>
          <a:p>
            <a:endParaRPr lang="ru-RU"/>
          </a:p>
        </p:txBody>
      </p:sp>
      <p:sp>
        <p:nvSpPr>
          <p:cNvPr id="143434" name="Rectangle 75"/>
          <p:cNvSpPr>
            <a:spLocks noChangeArrowheads="1"/>
          </p:cNvSpPr>
          <p:nvPr/>
        </p:nvSpPr>
        <p:spPr bwMode="auto">
          <a:xfrm>
            <a:off x="4111625" y="4122738"/>
            <a:ext cx="573088" cy="379412"/>
          </a:xfrm>
          <a:prstGeom prst="rect">
            <a:avLst/>
          </a:prstGeom>
          <a:noFill/>
          <a:ln w="9525">
            <a:noFill/>
            <a:miter lim="800000"/>
            <a:headEnd/>
            <a:tailEnd/>
          </a:ln>
        </p:spPr>
        <p:txBody>
          <a:bodyPr/>
          <a:lstStyle/>
          <a:p>
            <a:pPr algn="ctr"/>
            <a:endParaRPr lang="en-GB" altLang="en-US" sz="2400"/>
          </a:p>
        </p:txBody>
      </p:sp>
      <p:sp>
        <p:nvSpPr>
          <p:cNvPr id="143435" name="Freeform 76"/>
          <p:cNvSpPr>
            <a:spLocks/>
          </p:cNvSpPr>
          <p:nvPr/>
        </p:nvSpPr>
        <p:spPr bwMode="auto">
          <a:xfrm>
            <a:off x="4122738" y="4130675"/>
            <a:ext cx="1717675" cy="0"/>
          </a:xfrm>
          <a:custGeom>
            <a:avLst/>
            <a:gdLst>
              <a:gd name="T0" fmla="*/ 2147483647 w 2800"/>
              <a:gd name="T1" fmla="*/ 0 h 1"/>
              <a:gd name="T2" fmla="*/ 0 w 2800"/>
              <a:gd name="T3" fmla="*/ 0 h 1"/>
              <a:gd name="T4" fmla="*/ 0 60000 65536"/>
              <a:gd name="T5" fmla="*/ 0 60000 65536"/>
              <a:gd name="T6" fmla="*/ 0 w 2800"/>
              <a:gd name="T7" fmla="*/ 0 h 1"/>
              <a:gd name="T8" fmla="*/ 2800 w 2800"/>
              <a:gd name="T9" fmla="*/ 0 h 1"/>
            </a:gdLst>
            <a:ahLst/>
            <a:cxnLst>
              <a:cxn ang="T4">
                <a:pos x="T0" y="T1"/>
              </a:cxn>
              <a:cxn ang="T5">
                <a:pos x="T2" y="T3"/>
              </a:cxn>
            </a:cxnLst>
            <a:rect l="T6" t="T7" r="T8" b="T9"/>
            <a:pathLst>
              <a:path w="2800" h="1">
                <a:moveTo>
                  <a:pt x="2800" y="0"/>
                </a:moveTo>
                <a:lnTo>
                  <a:pt x="0" y="0"/>
                </a:lnTo>
              </a:path>
            </a:pathLst>
          </a:custGeom>
          <a:noFill/>
          <a:ln w="9525" cap="flat" cmpd="sng">
            <a:solidFill>
              <a:srgbClr val="000000"/>
            </a:solidFill>
            <a:prstDash val="solid"/>
            <a:round/>
            <a:headEnd type="none" w="med" len="med"/>
            <a:tailEnd type="none" w="med" len="med"/>
          </a:ln>
        </p:spPr>
        <p:txBody>
          <a:bodyPr/>
          <a:lstStyle/>
          <a:p>
            <a:endParaRPr lang="ru-RU"/>
          </a:p>
        </p:txBody>
      </p:sp>
      <p:sp>
        <p:nvSpPr>
          <p:cNvPr id="143436" name="Freeform 77"/>
          <p:cNvSpPr>
            <a:spLocks/>
          </p:cNvSpPr>
          <p:nvPr/>
        </p:nvSpPr>
        <p:spPr bwMode="auto">
          <a:xfrm>
            <a:off x="4132263" y="4505325"/>
            <a:ext cx="1703387" cy="0"/>
          </a:xfrm>
          <a:custGeom>
            <a:avLst/>
            <a:gdLst>
              <a:gd name="T0" fmla="*/ 2147483647 w 2776"/>
              <a:gd name="T1" fmla="*/ 0 h 1"/>
              <a:gd name="T2" fmla="*/ 0 w 2776"/>
              <a:gd name="T3" fmla="*/ 0 h 1"/>
              <a:gd name="T4" fmla="*/ 0 60000 65536"/>
              <a:gd name="T5" fmla="*/ 0 60000 65536"/>
              <a:gd name="T6" fmla="*/ 0 w 2776"/>
              <a:gd name="T7" fmla="*/ 0 h 1"/>
              <a:gd name="T8" fmla="*/ 2776 w 2776"/>
              <a:gd name="T9" fmla="*/ 0 h 1"/>
            </a:gdLst>
            <a:ahLst/>
            <a:cxnLst>
              <a:cxn ang="T4">
                <a:pos x="T0" y="T1"/>
              </a:cxn>
              <a:cxn ang="T5">
                <a:pos x="T2" y="T3"/>
              </a:cxn>
            </a:cxnLst>
            <a:rect l="T6" t="T7" r="T8" b="T9"/>
            <a:pathLst>
              <a:path w="2776" h="1">
                <a:moveTo>
                  <a:pt x="2776" y="0"/>
                </a:moveTo>
                <a:lnTo>
                  <a:pt x="0" y="0"/>
                </a:lnTo>
              </a:path>
            </a:pathLst>
          </a:custGeom>
          <a:noFill/>
          <a:ln w="9525" cap="flat" cmpd="sng">
            <a:solidFill>
              <a:srgbClr val="000000"/>
            </a:solidFill>
            <a:prstDash val="solid"/>
            <a:round/>
            <a:headEnd type="none" w="med" len="med"/>
            <a:tailEnd type="none" w="med" len="med"/>
          </a:ln>
        </p:spPr>
        <p:txBody>
          <a:bodyPr/>
          <a:lstStyle/>
          <a:p>
            <a:endParaRPr lang="ru-RU"/>
          </a:p>
        </p:txBody>
      </p:sp>
      <p:sp>
        <p:nvSpPr>
          <p:cNvPr id="143437" name="Freeform 78"/>
          <p:cNvSpPr>
            <a:spLocks/>
          </p:cNvSpPr>
          <p:nvPr/>
        </p:nvSpPr>
        <p:spPr bwMode="auto">
          <a:xfrm>
            <a:off x="3030538" y="3438525"/>
            <a:ext cx="1096962" cy="1055688"/>
          </a:xfrm>
          <a:custGeom>
            <a:avLst/>
            <a:gdLst>
              <a:gd name="T0" fmla="*/ 2147483647 w 1788"/>
              <a:gd name="T1" fmla="*/ 2147483647 h 1580"/>
              <a:gd name="T2" fmla="*/ 0 w 1788"/>
              <a:gd name="T3" fmla="*/ 0 h 1580"/>
              <a:gd name="T4" fmla="*/ 0 60000 65536"/>
              <a:gd name="T5" fmla="*/ 0 60000 65536"/>
              <a:gd name="T6" fmla="*/ 0 w 1788"/>
              <a:gd name="T7" fmla="*/ 0 h 1580"/>
              <a:gd name="T8" fmla="*/ 1788 w 1788"/>
              <a:gd name="T9" fmla="*/ 1580 h 1580"/>
            </a:gdLst>
            <a:ahLst/>
            <a:cxnLst>
              <a:cxn ang="T4">
                <a:pos x="T0" y="T1"/>
              </a:cxn>
              <a:cxn ang="T5">
                <a:pos x="T2" y="T3"/>
              </a:cxn>
            </a:cxnLst>
            <a:rect l="T6" t="T7" r="T8" b="T9"/>
            <a:pathLst>
              <a:path w="1788" h="1580">
                <a:moveTo>
                  <a:pt x="1788" y="1580"/>
                </a:moveTo>
                <a:lnTo>
                  <a:pt x="0" y="0"/>
                </a:lnTo>
              </a:path>
            </a:pathLst>
          </a:custGeom>
          <a:noFill/>
          <a:ln w="9525" cap="flat" cmpd="sng">
            <a:solidFill>
              <a:srgbClr val="000000"/>
            </a:solidFill>
            <a:prstDash val="solid"/>
            <a:round/>
            <a:headEnd type="none" w="med" len="med"/>
            <a:tailEnd type="none" w="med" len="med"/>
          </a:ln>
        </p:spPr>
        <p:txBody>
          <a:bodyPr/>
          <a:lstStyle/>
          <a:p>
            <a:endParaRPr lang="ru-RU"/>
          </a:p>
        </p:txBody>
      </p:sp>
      <p:sp>
        <p:nvSpPr>
          <p:cNvPr id="143438" name="Freeform 79"/>
          <p:cNvSpPr>
            <a:spLocks/>
          </p:cNvSpPr>
          <p:nvPr/>
        </p:nvSpPr>
        <p:spPr bwMode="auto">
          <a:xfrm>
            <a:off x="3030538" y="3046413"/>
            <a:ext cx="1092200" cy="1079500"/>
          </a:xfrm>
          <a:custGeom>
            <a:avLst/>
            <a:gdLst>
              <a:gd name="T0" fmla="*/ 2147483647 w 1780"/>
              <a:gd name="T1" fmla="*/ 2147483647 h 1616"/>
              <a:gd name="T2" fmla="*/ 0 w 1780"/>
              <a:gd name="T3" fmla="*/ 0 h 1616"/>
              <a:gd name="T4" fmla="*/ 0 60000 65536"/>
              <a:gd name="T5" fmla="*/ 0 60000 65536"/>
              <a:gd name="T6" fmla="*/ 0 w 1780"/>
              <a:gd name="T7" fmla="*/ 0 h 1616"/>
              <a:gd name="T8" fmla="*/ 1780 w 1780"/>
              <a:gd name="T9" fmla="*/ 1616 h 1616"/>
            </a:gdLst>
            <a:ahLst/>
            <a:cxnLst>
              <a:cxn ang="T4">
                <a:pos x="T0" y="T1"/>
              </a:cxn>
              <a:cxn ang="T5">
                <a:pos x="T2" y="T3"/>
              </a:cxn>
            </a:cxnLst>
            <a:rect l="T6" t="T7" r="T8" b="T9"/>
            <a:pathLst>
              <a:path w="1780" h="1616">
                <a:moveTo>
                  <a:pt x="1780" y="1616"/>
                </a:moveTo>
                <a:lnTo>
                  <a:pt x="0" y="0"/>
                </a:lnTo>
              </a:path>
            </a:pathLst>
          </a:custGeom>
          <a:noFill/>
          <a:ln w="9525" cap="flat" cmpd="sng">
            <a:solidFill>
              <a:srgbClr val="000000"/>
            </a:solidFill>
            <a:prstDash val="solid"/>
            <a:round/>
            <a:headEnd type="none" w="med" len="med"/>
            <a:tailEnd type="none" w="med" len="med"/>
          </a:ln>
        </p:spPr>
        <p:txBody>
          <a:bodyPr/>
          <a:lstStyle/>
          <a:p>
            <a:endParaRPr lang="ru-RU"/>
          </a:p>
        </p:txBody>
      </p:sp>
      <p:sp>
        <p:nvSpPr>
          <p:cNvPr id="143439" name="Freeform 80"/>
          <p:cNvSpPr>
            <a:spLocks/>
          </p:cNvSpPr>
          <p:nvPr/>
        </p:nvSpPr>
        <p:spPr bwMode="auto">
          <a:xfrm>
            <a:off x="3033713" y="2682875"/>
            <a:ext cx="1093787" cy="1068388"/>
          </a:xfrm>
          <a:custGeom>
            <a:avLst/>
            <a:gdLst>
              <a:gd name="T0" fmla="*/ 2147483647 w 1784"/>
              <a:gd name="T1" fmla="*/ 2147483647 h 1600"/>
              <a:gd name="T2" fmla="*/ 0 w 1784"/>
              <a:gd name="T3" fmla="*/ 0 h 1600"/>
              <a:gd name="T4" fmla="*/ 0 60000 65536"/>
              <a:gd name="T5" fmla="*/ 0 60000 65536"/>
              <a:gd name="T6" fmla="*/ 0 w 1784"/>
              <a:gd name="T7" fmla="*/ 0 h 1600"/>
              <a:gd name="T8" fmla="*/ 1784 w 1784"/>
              <a:gd name="T9" fmla="*/ 1600 h 1600"/>
            </a:gdLst>
            <a:ahLst/>
            <a:cxnLst>
              <a:cxn ang="T4">
                <a:pos x="T0" y="T1"/>
              </a:cxn>
              <a:cxn ang="T5">
                <a:pos x="T2" y="T3"/>
              </a:cxn>
            </a:cxnLst>
            <a:rect l="T6" t="T7" r="T8" b="T9"/>
            <a:pathLst>
              <a:path w="1784" h="1600">
                <a:moveTo>
                  <a:pt x="1784" y="1600"/>
                </a:moveTo>
                <a:lnTo>
                  <a:pt x="0" y="0"/>
                </a:lnTo>
              </a:path>
            </a:pathLst>
          </a:custGeom>
          <a:noFill/>
          <a:ln w="9525" cap="flat" cmpd="sng">
            <a:solidFill>
              <a:srgbClr val="000000"/>
            </a:solidFill>
            <a:prstDash val="solid"/>
            <a:round/>
            <a:headEnd type="none" w="med" len="med"/>
            <a:tailEnd type="none" w="med" len="med"/>
          </a:ln>
        </p:spPr>
        <p:txBody>
          <a:bodyPr/>
          <a:lstStyle/>
          <a:p>
            <a:endParaRPr lang="ru-RU"/>
          </a:p>
        </p:txBody>
      </p:sp>
      <p:sp>
        <p:nvSpPr>
          <p:cNvPr id="143440" name="Freeform 81"/>
          <p:cNvSpPr>
            <a:spLocks/>
          </p:cNvSpPr>
          <p:nvPr/>
        </p:nvSpPr>
        <p:spPr bwMode="auto">
          <a:xfrm>
            <a:off x="3784600" y="4151313"/>
            <a:ext cx="525463" cy="17462"/>
          </a:xfrm>
          <a:custGeom>
            <a:avLst/>
            <a:gdLst>
              <a:gd name="T0" fmla="*/ 0 w 856"/>
              <a:gd name="T1" fmla="*/ 0 h 24"/>
              <a:gd name="T2" fmla="*/ 2147483647 w 856"/>
              <a:gd name="T3" fmla="*/ 2147483647 h 24"/>
              <a:gd name="T4" fmla="*/ 0 60000 65536"/>
              <a:gd name="T5" fmla="*/ 0 60000 65536"/>
              <a:gd name="T6" fmla="*/ 0 w 856"/>
              <a:gd name="T7" fmla="*/ 0 h 24"/>
              <a:gd name="T8" fmla="*/ 856 w 856"/>
              <a:gd name="T9" fmla="*/ 24 h 24"/>
            </a:gdLst>
            <a:ahLst/>
            <a:cxnLst>
              <a:cxn ang="T4">
                <a:pos x="T0" y="T1"/>
              </a:cxn>
              <a:cxn ang="T5">
                <a:pos x="T2" y="T3"/>
              </a:cxn>
            </a:cxnLst>
            <a:rect l="T6" t="T7" r="T8" b="T9"/>
            <a:pathLst>
              <a:path w="856" h="24">
                <a:moveTo>
                  <a:pt x="0" y="0"/>
                </a:moveTo>
                <a:lnTo>
                  <a:pt x="856" y="24"/>
                </a:lnTo>
              </a:path>
            </a:pathLst>
          </a:custGeom>
          <a:noFill/>
          <a:ln w="9525" cap="flat" cmpd="sng">
            <a:solidFill>
              <a:srgbClr val="000000"/>
            </a:solidFill>
            <a:prstDash val="dash"/>
            <a:round/>
            <a:headEnd type="none" w="med" len="med"/>
            <a:tailEnd type="none" w="med" len="med"/>
          </a:ln>
        </p:spPr>
        <p:txBody>
          <a:bodyPr/>
          <a:lstStyle/>
          <a:p>
            <a:endParaRPr lang="ru-RU"/>
          </a:p>
        </p:txBody>
      </p:sp>
      <p:sp>
        <p:nvSpPr>
          <p:cNvPr id="143441" name="Freeform 82"/>
          <p:cNvSpPr>
            <a:spLocks/>
          </p:cNvSpPr>
          <p:nvPr/>
        </p:nvSpPr>
        <p:spPr bwMode="auto">
          <a:xfrm>
            <a:off x="4310063" y="4168775"/>
            <a:ext cx="366712" cy="330200"/>
          </a:xfrm>
          <a:custGeom>
            <a:avLst/>
            <a:gdLst>
              <a:gd name="T0" fmla="*/ 0 w 600"/>
              <a:gd name="T1" fmla="*/ 0 h 496"/>
              <a:gd name="T2" fmla="*/ 2147483647 w 600"/>
              <a:gd name="T3" fmla="*/ 2147483647 h 496"/>
              <a:gd name="T4" fmla="*/ 0 60000 65536"/>
              <a:gd name="T5" fmla="*/ 0 60000 65536"/>
              <a:gd name="T6" fmla="*/ 0 w 600"/>
              <a:gd name="T7" fmla="*/ 0 h 496"/>
              <a:gd name="T8" fmla="*/ 600 w 600"/>
              <a:gd name="T9" fmla="*/ 496 h 496"/>
            </a:gdLst>
            <a:ahLst/>
            <a:cxnLst>
              <a:cxn ang="T4">
                <a:pos x="T0" y="T1"/>
              </a:cxn>
              <a:cxn ang="T5">
                <a:pos x="T2" y="T3"/>
              </a:cxn>
            </a:cxnLst>
            <a:rect l="T6" t="T7" r="T8" b="T9"/>
            <a:pathLst>
              <a:path w="600" h="496">
                <a:moveTo>
                  <a:pt x="0" y="0"/>
                </a:moveTo>
                <a:lnTo>
                  <a:pt x="600" y="496"/>
                </a:lnTo>
              </a:path>
            </a:pathLst>
          </a:custGeom>
          <a:noFill/>
          <a:ln w="9525" cap="flat" cmpd="sng">
            <a:solidFill>
              <a:srgbClr val="000000"/>
            </a:solidFill>
            <a:prstDash val="dash"/>
            <a:round/>
            <a:headEnd type="none" w="med" len="med"/>
            <a:tailEnd type="none" w="med" len="med"/>
          </a:ln>
        </p:spPr>
        <p:txBody>
          <a:bodyPr/>
          <a:lstStyle/>
          <a:p>
            <a:endParaRPr lang="ru-RU"/>
          </a:p>
        </p:txBody>
      </p:sp>
      <p:sp>
        <p:nvSpPr>
          <p:cNvPr id="143442" name="Freeform 83"/>
          <p:cNvSpPr>
            <a:spLocks/>
          </p:cNvSpPr>
          <p:nvPr/>
        </p:nvSpPr>
        <p:spPr bwMode="auto">
          <a:xfrm>
            <a:off x="4310063" y="3830638"/>
            <a:ext cx="0" cy="331787"/>
          </a:xfrm>
          <a:custGeom>
            <a:avLst/>
            <a:gdLst>
              <a:gd name="T0" fmla="*/ 0 w 1"/>
              <a:gd name="T1" fmla="*/ 2147483647 h 496"/>
              <a:gd name="T2" fmla="*/ 0 w 1"/>
              <a:gd name="T3" fmla="*/ 0 h 496"/>
              <a:gd name="T4" fmla="*/ 0 60000 65536"/>
              <a:gd name="T5" fmla="*/ 0 60000 65536"/>
              <a:gd name="T6" fmla="*/ 0 w 1"/>
              <a:gd name="T7" fmla="*/ 0 h 496"/>
              <a:gd name="T8" fmla="*/ 0 w 1"/>
              <a:gd name="T9" fmla="*/ 496 h 496"/>
            </a:gdLst>
            <a:ahLst/>
            <a:cxnLst>
              <a:cxn ang="T4">
                <a:pos x="T0" y="T1"/>
              </a:cxn>
              <a:cxn ang="T5">
                <a:pos x="T2" y="T3"/>
              </a:cxn>
            </a:cxnLst>
            <a:rect l="T6" t="T7" r="T8" b="T9"/>
            <a:pathLst>
              <a:path w="1" h="496">
                <a:moveTo>
                  <a:pt x="0" y="496"/>
                </a:moveTo>
                <a:lnTo>
                  <a:pt x="0" y="0"/>
                </a:lnTo>
              </a:path>
            </a:pathLst>
          </a:custGeom>
          <a:noFill/>
          <a:ln w="9525" cap="flat" cmpd="sng">
            <a:solidFill>
              <a:srgbClr val="000000"/>
            </a:solidFill>
            <a:prstDash val="dash"/>
            <a:round/>
            <a:headEnd type="none" w="med" len="med"/>
            <a:tailEnd type="none" w="med" len="med"/>
          </a:ln>
        </p:spPr>
        <p:txBody>
          <a:bodyPr/>
          <a:lstStyle/>
          <a:p>
            <a:endParaRPr lang="ru-RU"/>
          </a:p>
        </p:txBody>
      </p:sp>
      <p:sp>
        <p:nvSpPr>
          <p:cNvPr id="143443" name="Freeform 84"/>
          <p:cNvSpPr>
            <a:spLocks/>
          </p:cNvSpPr>
          <p:nvPr/>
        </p:nvSpPr>
        <p:spPr bwMode="auto">
          <a:xfrm>
            <a:off x="3763963" y="3810000"/>
            <a:ext cx="550862" cy="11113"/>
          </a:xfrm>
          <a:custGeom>
            <a:avLst/>
            <a:gdLst>
              <a:gd name="T0" fmla="*/ 0 w 896"/>
              <a:gd name="T1" fmla="*/ 0 h 16"/>
              <a:gd name="T2" fmla="*/ 2147483647 w 896"/>
              <a:gd name="T3" fmla="*/ 2147483647 h 16"/>
              <a:gd name="T4" fmla="*/ 0 60000 65536"/>
              <a:gd name="T5" fmla="*/ 0 60000 65536"/>
              <a:gd name="T6" fmla="*/ 0 w 896"/>
              <a:gd name="T7" fmla="*/ 0 h 16"/>
              <a:gd name="T8" fmla="*/ 896 w 896"/>
              <a:gd name="T9" fmla="*/ 16 h 16"/>
            </a:gdLst>
            <a:ahLst/>
            <a:cxnLst>
              <a:cxn ang="T4">
                <a:pos x="T0" y="T1"/>
              </a:cxn>
              <a:cxn ang="T5">
                <a:pos x="T2" y="T3"/>
              </a:cxn>
            </a:cxnLst>
            <a:rect l="T6" t="T7" r="T8" b="T9"/>
            <a:pathLst>
              <a:path w="896" h="16">
                <a:moveTo>
                  <a:pt x="0" y="0"/>
                </a:moveTo>
                <a:lnTo>
                  <a:pt x="896" y="16"/>
                </a:lnTo>
              </a:path>
            </a:pathLst>
          </a:custGeom>
          <a:noFill/>
          <a:ln w="9525" cap="flat" cmpd="sng">
            <a:solidFill>
              <a:srgbClr val="000000"/>
            </a:solidFill>
            <a:prstDash val="dash"/>
            <a:round/>
            <a:headEnd type="none" w="med" len="med"/>
            <a:tailEnd type="none" w="med" len="med"/>
          </a:ln>
        </p:spPr>
        <p:txBody>
          <a:bodyPr/>
          <a:lstStyle/>
          <a:p>
            <a:endParaRPr lang="ru-RU"/>
          </a:p>
        </p:txBody>
      </p:sp>
      <p:sp>
        <p:nvSpPr>
          <p:cNvPr id="143444" name="Freeform 85"/>
          <p:cNvSpPr>
            <a:spLocks/>
          </p:cNvSpPr>
          <p:nvPr/>
        </p:nvSpPr>
        <p:spPr bwMode="auto">
          <a:xfrm>
            <a:off x="4314825" y="3830638"/>
            <a:ext cx="361950" cy="284162"/>
          </a:xfrm>
          <a:custGeom>
            <a:avLst/>
            <a:gdLst>
              <a:gd name="T0" fmla="*/ 0 w 592"/>
              <a:gd name="T1" fmla="*/ 0 h 424"/>
              <a:gd name="T2" fmla="*/ 2147483647 w 592"/>
              <a:gd name="T3" fmla="*/ 2147483647 h 424"/>
              <a:gd name="T4" fmla="*/ 0 60000 65536"/>
              <a:gd name="T5" fmla="*/ 0 60000 65536"/>
              <a:gd name="T6" fmla="*/ 0 w 592"/>
              <a:gd name="T7" fmla="*/ 0 h 424"/>
              <a:gd name="T8" fmla="*/ 592 w 592"/>
              <a:gd name="T9" fmla="*/ 424 h 424"/>
            </a:gdLst>
            <a:ahLst/>
            <a:cxnLst>
              <a:cxn ang="T4">
                <a:pos x="T0" y="T1"/>
              </a:cxn>
              <a:cxn ang="T5">
                <a:pos x="T2" y="T3"/>
              </a:cxn>
            </a:cxnLst>
            <a:rect l="T6" t="T7" r="T8" b="T9"/>
            <a:pathLst>
              <a:path w="592" h="424">
                <a:moveTo>
                  <a:pt x="0" y="0"/>
                </a:moveTo>
                <a:lnTo>
                  <a:pt x="592" y="424"/>
                </a:lnTo>
              </a:path>
            </a:pathLst>
          </a:custGeom>
          <a:noFill/>
          <a:ln w="9525" cap="flat" cmpd="sng">
            <a:solidFill>
              <a:srgbClr val="000000"/>
            </a:solidFill>
            <a:prstDash val="dash"/>
            <a:round/>
            <a:headEnd type="none" w="med" len="med"/>
            <a:tailEnd type="none" w="med" len="med"/>
          </a:ln>
        </p:spPr>
        <p:txBody>
          <a:bodyPr/>
          <a:lstStyle/>
          <a:p>
            <a:endParaRPr lang="ru-RU"/>
          </a:p>
        </p:txBody>
      </p:sp>
      <p:sp>
        <p:nvSpPr>
          <p:cNvPr id="143445" name="Text Box 86"/>
          <p:cNvSpPr txBox="1">
            <a:spLocks noChangeArrowheads="1"/>
          </p:cNvSpPr>
          <p:nvPr/>
        </p:nvSpPr>
        <p:spPr bwMode="auto">
          <a:xfrm>
            <a:off x="5999163" y="3427413"/>
            <a:ext cx="2876550" cy="1627187"/>
          </a:xfrm>
          <a:prstGeom prst="rect">
            <a:avLst/>
          </a:prstGeom>
          <a:solidFill>
            <a:srgbClr val="FFFFFF"/>
          </a:solidFill>
          <a:ln w="9525">
            <a:noFill/>
            <a:miter lim="800000"/>
            <a:headEnd/>
            <a:tailEnd/>
          </a:ln>
        </p:spPr>
        <p:txBody>
          <a:bodyPr lIns="0" tIns="0" rIns="0" bIns="0"/>
          <a:lstStyle/>
          <a:p>
            <a:pPr algn="ctr">
              <a:lnSpc>
                <a:spcPct val="95000"/>
              </a:lnSpc>
            </a:pPr>
            <a:r>
              <a:rPr lang="en-US" altLang="en-US" sz="1100"/>
              <a:t>External hazards (natural and human-</a:t>
            </a:r>
          </a:p>
          <a:p>
            <a:pPr algn="ctr">
              <a:lnSpc>
                <a:spcPct val="95000"/>
              </a:lnSpc>
            </a:pPr>
            <a:r>
              <a:rPr lang="en-US" altLang="en-US" sz="1100"/>
              <a:t>induced)</a:t>
            </a:r>
            <a:endParaRPr lang="ru-RU" altLang="en-US" sz="1100"/>
          </a:p>
          <a:p>
            <a:pPr algn="ctr">
              <a:lnSpc>
                <a:spcPct val="95000"/>
              </a:lnSpc>
            </a:pPr>
            <a:r>
              <a:rPr lang="en-GB" altLang="en-US" sz="800" b="1"/>
              <a:t> </a:t>
            </a:r>
            <a:endParaRPr lang="ru-RU" altLang="en-US" sz="800" b="1"/>
          </a:p>
          <a:p>
            <a:pPr algn="ctr">
              <a:lnSpc>
                <a:spcPct val="95000"/>
              </a:lnSpc>
            </a:pPr>
            <a:r>
              <a:rPr lang="en-US" altLang="en-US" sz="1100"/>
              <a:t>Other internal hazards</a:t>
            </a:r>
            <a:endParaRPr lang="ru-RU" altLang="en-US" sz="1100"/>
          </a:p>
          <a:p>
            <a:pPr algn="ctr">
              <a:lnSpc>
                <a:spcPct val="95000"/>
              </a:lnSpc>
            </a:pPr>
            <a:endParaRPr lang="ru-RU" altLang="en-US" sz="1200" b="1"/>
          </a:p>
          <a:p>
            <a:pPr algn="ctr">
              <a:lnSpc>
                <a:spcPct val="95000"/>
              </a:lnSpc>
            </a:pPr>
            <a:r>
              <a:rPr lang="en-US" altLang="en-US" sz="1100"/>
              <a:t>Internal fires</a:t>
            </a:r>
            <a:r>
              <a:rPr lang="ru-RU" altLang="en-US" sz="1100"/>
              <a:t> </a:t>
            </a:r>
            <a:r>
              <a:rPr lang="en-US" altLang="en-US" sz="1100"/>
              <a:t>and floods</a:t>
            </a:r>
            <a:endParaRPr lang="ru-RU" altLang="en-US" sz="1100"/>
          </a:p>
          <a:p>
            <a:pPr algn="ctr">
              <a:lnSpc>
                <a:spcPct val="95000"/>
              </a:lnSpc>
            </a:pPr>
            <a:r>
              <a:rPr lang="en-GB" altLang="en-US" sz="800" b="1"/>
              <a:t> </a:t>
            </a:r>
            <a:endParaRPr lang="ru-RU" altLang="en-US" sz="800" b="1"/>
          </a:p>
          <a:p>
            <a:pPr algn="ctr">
              <a:lnSpc>
                <a:spcPct val="95000"/>
              </a:lnSpc>
            </a:pPr>
            <a:r>
              <a:rPr lang="en-US" altLang="en-US" sz="1100"/>
              <a:t>Internal initiating events (caused by random component failures and human errors)</a:t>
            </a:r>
            <a:endParaRPr lang="ru-RU" altLang="en-US" sz="1100"/>
          </a:p>
        </p:txBody>
      </p:sp>
      <p:sp>
        <p:nvSpPr>
          <p:cNvPr id="143446" name="Text Box 87"/>
          <p:cNvSpPr txBox="1">
            <a:spLocks noChangeArrowheads="1"/>
          </p:cNvSpPr>
          <p:nvPr/>
        </p:nvSpPr>
        <p:spPr bwMode="auto">
          <a:xfrm>
            <a:off x="5938838" y="3121025"/>
            <a:ext cx="2865437" cy="306388"/>
          </a:xfrm>
          <a:prstGeom prst="rect">
            <a:avLst/>
          </a:prstGeom>
          <a:solidFill>
            <a:srgbClr val="FFFFFF"/>
          </a:solidFill>
          <a:ln w="9525">
            <a:noFill/>
            <a:miter lim="800000"/>
            <a:headEnd/>
            <a:tailEnd/>
          </a:ln>
        </p:spPr>
        <p:txBody>
          <a:bodyPr lIns="0" rIns="0"/>
          <a:lstStyle/>
          <a:p>
            <a:pPr algn="ctr"/>
            <a:r>
              <a:rPr lang="en-US" altLang="en-US" sz="1300" b="1" u="sng"/>
              <a:t>INITIATING EVENTS AND HAZARDS</a:t>
            </a:r>
            <a:endParaRPr lang="ru-RU" altLang="en-US" sz="1300" b="1" u="sng"/>
          </a:p>
        </p:txBody>
      </p:sp>
      <p:sp>
        <p:nvSpPr>
          <p:cNvPr id="143447" name="Text Box 88"/>
          <p:cNvSpPr txBox="1">
            <a:spLocks noChangeArrowheads="1"/>
          </p:cNvSpPr>
          <p:nvPr/>
        </p:nvSpPr>
        <p:spPr bwMode="auto">
          <a:xfrm>
            <a:off x="1023938" y="3549650"/>
            <a:ext cx="1784350" cy="280988"/>
          </a:xfrm>
          <a:prstGeom prst="rect">
            <a:avLst/>
          </a:prstGeom>
          <a:solidFill>
            <a:srgbClr val="FFFFFF"/>
          </a:solidFill>
          <a:ln w="9525">
            <a:noFill/>
            <a:miter lim="800000"/>
            <a:headEnd/>
            <a:tailEnd/>
          </a:ln>
        </p:spPr>
        <p:txBody>
          <a:bodyPr lIns="0" tIns="0" rIns="0" bIns="0"/>
          <a:lstStyle/>
          <a:p>
            <a:pPr algn="ctr"/>
            <a:r>
              <a:rPr lang="en-US" altLang="en-US" sz="1300" b="1" u="sng"/>
              <a:t>OPERATING MODES</a:t>
            </a:r>
            <a:endParaRPr lang="ru-RU" altLang="en-US" sz="1300" b="1" u="sng"/>
          </a:p>
        </p:txBody>
      </p:sp>
      <p:sp>
        <p:nvSpPr>
          <p:cNvPr id="264281" name="Text Box 89"/>
          <p:cNvSpPr txBox="1">
            <a:spLocks noChangeArrowheads="1"/>
          </p:cNvSpPr>
          <p:nvPr/>
        </p:nvSpPr>
        <p:spPr bwMode="auto">
          <a:xfrm>
            <a:off x="34925" y="1557338"/>
            <a:ext cx="9109075" cy="609600"/>
          </a:xfrm>
          <a:prstGeom prst="rect">
            <a:avLst/>
          </a:prstGeom>
          <a:noFill/>
          <a:ln>
            <a:noFill/>
          </a:ln>
          <a:effectLst/>
          <a:extLst/>
        </p:spPr>
        <p:txBody>
          <a:bodyPr>
            <a:spAutoFit/>
          </a:bodyPr>
          <a:lstStyle/>
          <a:p>
            <a:pPr algn="ctr">
              <a:spcBef>
                <a:spcPct val="50000"/>
              </a:spcBef>
              <a:defRPr/>
            </a:pPr>
            <a:r>
              <a:rPr lang="en-US" sz="1700" b="1">
                <a:latin typeface="Arial" pitchFamily="34" charset="0"/>
              </a:rPr>
              <a:t>For NPPs, the risk from </a:t>
            </a:r>
            <a:r>
              <a:rPr lang="en-US" sz="1700" b="1">
                <a:solidFill>
                  <a:srgbClr val="0000FF"/>
                </a:solidFill>
                <a:latin typeface="Arial" pitchFamily="34" charset="0"/>
                <a:cs typeface="Times New Roman" pitchFamily="18" charset="0"/>
              </a:rPr>
              <a:t>all radioactivity sources</a:t>
            </a:r>
            <a:r>
              <a:rPr lang="en-US" sz="1700" b="1">
                <a:latin typeface="Arial" pitchFamily="34" charset="0"/>
              </a:rPr>
              <a:t> at the site needs to be assessed,                  however the focus is on the </a:t>
            </a:r>
            <a:r>
              <a:rPr lang="en-US" sz="1700" b="1">
                <a:solidFill>
                  <a:srgbClr val="0000FF"/>
                </a:solidFill>
                <a:latin typeface="Arial" pitchFamily="34" charset="0"/>
                <a:cs typeface="Times New Roman" pitchFamily="18" charset="0"/>
              </a:rPr>
              <a:t>reactor core</a:t>
            </a:r>
            <a:r>
              <a:rPr lang="en-US" sz="1700" b="1">
                <a:solidFill>
                  <a:srgbClr val="0000FF"/>
                </a:solidFill>
                <a:effectLst>
                  <a:outerShdw blurRad="38100" dist="38100" dir="2700000" algn="tl">
                    <a:srgbClr val="C0C0C0"/>
                  </a:outerShdw>
                </a:effectLst>
                <a:latin typeface="Arial" pitchFamily="34" charset="0"/>
                <a:cs typeface="Times New Roman" pitchFamily="18" charset="0"/>
              </a:rPr>
              <a:t> </a:t>
            </a:r>
            <a:r>
              <a:rPr lang="en-US" sz="1700" b="1">
                <a:latin typeface="Arial" pitchFamily="34" charset="0"/>
              </a:rPr>
              <a:t>as the major source</a:t>
            </a:r>
          </a:p>
        </p:txBody>
      </p:sp>
      <p:sp>
        <p:nvSpPr>
          <p:cNvPr id="264282" name="Text Box 90"/>
          <p:cNvSpPr txBox="1">
            <a:spLocks noChangeArrowheads="1"/>
          </p:cNvSpPr>
          <p:nvPr/>
        </p:nvSpPr>
        <p:spPr bwMode="auto">
          <a:xfrm>
            <a:off x="801688" y="1041400"/>
            <a:ext cx="7083425" cy="457200"/>
          </a:xfrm>
          <a:prstGeom prst="rect">
            <a:avLst/>
          </a:prstGeom>
          <a:solidFill>
            <a:srgbClr val="FFFFFF"/>
          </a:solidFill>
          <a:ln w="9525">
            <a:noFill/>
            <a:miter lim="800000"/>
            <a:headEnd/>
            <a:tailEnd/>
          </a:ln>
          <a:effectLst/>
        </p:spPr>
        <p:txBody>
          <a:bodyPr lIns="45720" rIns="45720">
            <a:spAutoFit/>
          </a:bodyPr>
          <a:lstStyle>
            <a:lvl1pPr eaLnBrk="0" hangingPunct="0">
              <a:defRPr sz="2200">
                <a:solidFill>
                  <a:schemeClr val="tx1"/>
                </a:solidFill>
                <a:latin typeface="Arial" pitchFamily="34" charset="0"/>
              </a:defRPr>
            </a:lvl1pPr>
            <a:lvl2pPr marL="742950" indent="-285750" eaLnBrk="0" hangingPunct="0">
              <a:defRPr sz="2200">
                <a:solidFill>
                  <a:schemeClr val="tx1"/>
                </a:solidFill>
                <a:latin typeface="Arial" pitchFamily="34" charset="0"/>
              </a:defRPr>
            </a:lvl2pPr>
            <a:lvl3pPr marL="1143000" indent="-228600" eaLnBrk="0" hangingPunct="0">
              <a:defRPr sz="2200">
                <a:solidFill>
                  <a:schemeClr val="tx1"/>
                </a:solidFill>
                <a:latin typeface="Arial" pitchFamily="34" charset="0"/>
              </a:defRPr>
            </a:lvl3pPr>
            <a:lvl4pPr marL="1600200" indent="-228600" eaLnBrk="0" hangingPunct="0">
              <a:defRPr sz="2200">
                <a:solidFill>
                  <a:schemeClr val="tx1"/>
                </a:solidFill>
                <a:latin typeface="Arial" pitchFamily="34" charset="0"/>
              </a:defRPr>
            </a:lvl4pPr>
            <a:lvl5pPr marL="2057400" indent="-228600" eaLnBrk="0" hangingPunct="0">
              <a:defRPr sz="2200">
                <a:solidFill>
                  <a:schemeClr val="tx1"/>
                </a:solidFill>
                <a:latin typeface="Arial" pitchFamily="34" charset="0"/>
              </a:defRPr>
            </a:lvl5pPr>
            <a:lvl6pPr marL="2514600" indent="-228600" algn="ctr" eaLnBrk="0" fontAlgn="base" hangingPunct="0">
              <a:spcBef>
                <a:spcPct val="0"/>
              </a:spcBef>
              <a:spcAft>
                <a:spcPct val="0"/>
              </a:spcAft>
              <a:defRPr sz="2200">
                <a:solidFill>
                  <a:schemeClr val="tx1"/>
                </a:solidFill>
                <a:latin typeface="Arial" pitchFamily="34" charset="0"/>
              </a:defRPr>
            </a:lvl6pPr>
            <a:lvl7pPr marL="2971800" indent="-228600" algn="ctr" eaLnBrk="0" fontAlgn="base" hangingPunct="0">
              <a:spcBef>
                <a:spcPct val="0"/>
              </a:spcBef>
              <a:spcAft>
                <a:spcPct val="0"/>
              </a:spcAft>
              <a:defRPr sz="2200">
                <a:solidFill>
                  <a:schemeClr val="tx1"/>
                </a:solidFill>
                <a:latin typeface="Arial" pitchFamily="34" charset="0"/>
              </a:defRPr>
            </a:lvl7pPr>
            <a:lvl8pPr marL="3429000" indent="-228600" algn="ctr" eaLnBrk="0" fontAlgn="base" hangingPunct="0">
              <a:spcBef>
                <a:spcPct val="0"/>
              </a:spcBef>
              <a:spcAft>
                <a:spcPct val="0"/>
              </a:spcAft>
              <a:defRPr sz="2200">
                <a:solidFill>
                  <a:schemeClr val="tx1"/>
                </a:solidFill>
                <a:latin typeface="Arial" pitchFamily="34" charset="0"/>
              </a:defRPr>
            </a:lvl8pPr>
            <a:lvl9pPr marL="3886200" indent="-228600" algn="ctr" eaLnBrk="0" fontAlgn="base" hangingPunct="0">
              <a:spcBef>
                <a:spcPct val="0"/>
              </a:spcBef>
              <a:spcAft>
                <a:spcPct val="0"/>
              </a:spcAft>
              <a:defRPr sz="2200">
                <a:solidFill>
                  <a:schemeClr val="tx1"/>
                </a:solidFill>
                <a:latin typeface="Arial" pitchFamily="34" charset="0"/>
              </a:defRPr>
            </a:lvl9pPr>
          </a:lstStyle>
          <a:p>
            <a:pPr algn="ctr" eaLnBrk="1" hangingPunct="1">
              <a:spcBef>
                <a:spcPct val="50000"/>
              </a:spcBef>
              <a:defRPr/>
            </a:pPr>
            <a:r>
              <a:rPr lang="en-US" altLang="en-US" sz="2400" b="1" smtClean="0">
                <a:solidFill>
                  <a:srgbClr val="FF0000"/>
                </a:solidFill>
                <a:effectLst>
                  <a:outerShdw blurRad="38100" dist="38100" dir="2700000" algn="tl">
                    <a:srgbClr val="C0C0C0"/>
                  </a:outerShdw>
                </a:effectLst>
                <a:cs typeface="Arial" pitchFamily="34" charset="0"/>
              </a:rPr>
              <a:t>RISK = FREQUENCY &amp; CONSEQUENCES</a:t>
            </a:r>
          </a:p>
        </p:txBody>
      </p:sp>
      <p:sp>
        <p:nvSpPr>
          <p:cNvPr id="143450" name="Text Box 91"/>
          <p:cNvSpPr txBox="1">
            <a:spLocks noChangeArrowheads="1"/>
          </p:cNvSpPr>
          <p:nvPr/>
        </p:nvSpPr>
        <p:spPr bwMode="auto">
          <a:xfrm>
            <a:off x="165100" y="5640388"/>
            <a:ext cx="1719263" cy="558800"/>
          </a:xfrm>
          <a:prstGeom prst="rect">
            <a:avLst/>
          </a:prstGeom>
          <a:noFill/>
          <a:ln w="9525">
            <a:solidFill>
              <a:srgbClr val="0000FF"/>
            </a:solidFill>
            <a:miter lim="800000"/>
            <a:headEnd/>
            <a:tailEnd/>
          </a:ln>
        </p:spPr>
        <p:txBody>
          <a:bodyPr lIns="54000" rIns="18000">
            <a:spAutoFit/>
          </a:bodyPr>
          <a:lstStyle/>
          <a:p>
            <a:pPr algn="ctr"/>
            <a:r>
              <a:rPr lang="en-US" altLang="en-US" sz="1600" b="1">
                <a:solidFill>
                  <a:srgbClr val="0000FF"/>
                </a:solidFill>
                <a:cs typeface="Times New Roman" pitchFamily="18" charset="0"/>
              </a:rPr>
              <a:t>Level-1:</a:t>
            </a:r>
            <a:r>
              <a:rPr lang="en-US" altLang="en-US" sz="1400" b="1"/>
              <a:t> Core damage frequency </a:t>
            </a:r>
          </a:p>
        </p:txBody>
      </p:sp>
      <p:sp>
        <p:nvSpPr>
          <p:cNvPr id="264284" name="Text Box 92"/>
          <p:cNvSpPr txBox="1">
            <a:spLocks noChangeArrowheads="1"/>
          </p:cNvSpPr>
          <p:nvPr/>
        </p:nvSpPr>
        <p:spPr bwMode="auto">
          <a:xfrm>
            <a:off x="4681538" y="5640388"/>
            <a:ext cx="4297362" cy="544512"/>
          </a:xfrm>
          <a:prstGeom prst="rect">
            <a:avLst/>
          </a:prstGeom>
          <a:noFill/>
          <a:ln w="9525">
            <a:solidFill>
              <a:srgbClr val="0000FF"/>
            </a:solidFill>
            <a:miter lim="800000"/>
            <a:headEnd/>
            <a:tailEnd/>
          </a:ln>
          <a:effectLst/>
          <a:extLst/>
        </p:spPr>
        <p:txBody>
          <a:bodyPr lIns="54000" rIns="18000">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600" b="1" smtClean="0">
                <a:solidFill>
                  <a:srgbClr val="0000FF"/>
                </a:solidFill>
                <a:cs typeface="Times New Roman" pitchFamily="18" charset="0"/>
              </a:rPr>
              <a:t>Level-3:</a:t>
            </a:r>
            <a:r>
              <a:rPr lang="en-US" sz="1400" b="1" smtClean="0">
                <a:solidFill>
                  <a:srgbClr val="0000CC"/>
                </a:solidFill>
                <a:effectLst>
                  <a:outerShdw blurRad="38100" dist="38100" dir="2700000" algn="tl">
                    <a:srgbClr val="C0C0C0"/>
                  </a:outerShdw>
                </a:effectLst>
              </a:rPr>
              <a:t> </a:t>
            </a:r>
            <a:r>
              <a:rPr lang="en-US" sz="1300" b="1" smtClean="0"/>
              <a:t>Individual risk of death for a member of the public, early and late health effects, societal effects</a:t>
            </a:r>
          </a:p>
        </p:txBody>
      </p:sp>
      <p:sp>
        <p:nvSpPr>
          <p:cNvPr id="264285" name="Text Box 93"/>
          <p:cNvSpPr txBox="1">
            <a:spLocks noChangeArrowheads="1"/>
          </p:cNvSpPr>
          <p:nvPr/>
        </p:nvSpPr>
        <p:spPr bwMode="auto">
          <a:xfrm>
            <a:off x="2014538" y="5635625"/>
            <a:ext cx="2557462" cy="558800"/>
          </a:xfrm>
          <a:prstGeom prst="rect">
            <a:avLst/>
          </a:prstGeom>
          <a:noFill/>
          <a:ln w="9525">
            <a:solidFill>
              <a:srgbClr val="0000FF"/>
            </a:solidFill>
            <a:miter lim="800000"/>
            <a:headEnd/>
            <a:tailEnd/>
          </a:ln>
          <a:effectLst/>
          <a:extLst/>
        </p:spPr>
        <p:txBody>
          <a:bodyPr lIns="54000" rIns="18000">
            <a:spAutoFit/>
          </a:bodyPr>
          <a:lstStyle/>
          <a:p>
            <a:pPr algn="ctr">
              <a:defRPr/>
            </a:pPr>
            <a:r>
              <a:rPr lang="en-US" sz="1600" b="1">
                <a:solidFill>
                  <a:srgbClr val="0000FF"/>
                </a:solidFill>
                <a:latin typeface="Arial" pitchFamily="34" charset="0"/>
                <a:cs typeface="Times New Roman" pitchFamily="18" charset="0"/>
              </a:rPr>
              <a:t>Level-2:</a:t>
            </a:r>
            <a:r>
              <a:rPr lang="en-US" sz="1400" b="1">
                <a:solidFill>
                  <a:srgbClr val="0000CC"/>
                </a:solidFill>
                <a:effectLst>
                  <a:outerShdw blurRad="38100" dist="38100" dir="2700000" algn="tl">
                    <a:srgbClr val="C0C0C0"/>
                  </a:outerShdw>
                </a:effectLst>
                <a:latin typeface="Arial" pitchFamily="34" charset="0"/>
              </a:rPr>
              <a:t> </a:t>
            </a:r>
            <a:r>
              <a:rPr lang="en-US" sz="1400" b="1">
                <a:latin typeface="Arial" pitchFamily="34" charset="0"/>
              </a:rPr>
              <a:t>Release categories and their frequencies</a:t>
            </a:r>
          </a:p>
        </p:txBody>
      </p:sp>
      <p:sp>
        <p:nvSpPr>
          <p:cNvPr id="1021022" name="Rectangle 94"/>
          <p:cNvSpPr>
            <a:spLocks noChangeArrowheads="1"/>
          </p:cNvSpPr>
          <p:nvPr/>
        </p:nvSpPr>
        <p:spPr bwMode="auto">
          <a:xfrm>
            <a:off x="4124325" y="4335463"/>
            <a:ext cx="547688" cy="160337"/>
          </a:xfrm>
          <a:prstGeom prst="rect">
            <a:avLst/>
          </a:prstGeom>
          <a:solidFill>
            <a:srgbClr val="FF0000">
              <a:alpha val="50195"/>
            </a:srgbClr>
          </a:solidFill>
          <a:ln w="9525">
            <a:noFill/>
            <a:miter lim="800000"/>
            <a:headEnd/>
            <a:tailEnd/>
          </a:ln>
        </p:spPr>
        <p:txBody>
          <a:bodyPr wrap="none" anchor="ctr"/>
          <a:lstStyle/>
          <a:p>
            <a:pPr algn="ctr"/>
            <a:endParaRPr lang="en-GB" altLang="en-US" sz="2400"/>
          </a:p>
        </p:txBody>
      </p:sp>
      <p:sp>
        <p:nvSpPr>
          <p:cNvPr id="1021023" name="Rectangle 95"/>
          <p:cNvSpPr>
            <a:spLocks noChangeArrowheads="1"/>
          </p:cNvSpPr>
          <p:nvPr/>
        </p:nvSpPr>
        <p:spPr bwMode="auto">
          <a:xfrm>
            <a:off x="4124325" y="4510088"/>
            <a:ext cx="542925" cy="357187"/>
          </a:xfrm>
          <a:prstGeom prst="rect">
            <a:avLst/>
          </a:prstGeom>
          <a:solidFill>
            <a:srgbClr val="FFCC00">
              <a:alpha val="50195"/>
            </a:srgbClr>
          </a:solidFill>
          <a:ln w="9525">
            <a:noFill/>
            <a:miter lim="800000"/>
            <a:headEnd/>
            <a:tailEnd/>
          </a:ln>
        </p:spPr>
        <p:txBody>
          <a:bodyPr wrap="none" anchor="ctr"/>
          <a:lstStyle/>
          <a:p>
            <a:pPr algn="ctr"/>
            <a:endParaRPr lang="en-GB" altLang="en-US" sz="2400"/>
          </a:p>
        </p:txBody>
      </p:sp>
      <p:cxnSp>
        <p:nvCxnSpPr>
          <p:cNvPr id="143455" name="Straight Arrow Connector 2"/>
          <p:cNvCxnSpPr>
            <a:cxnSpLocks noChangeShapeType="1"/>
            <a:stCxn id="143423" idx="1"/>
          </p:cNvCxnSpPr>
          <p:nvPr/>
        </p:nvCxnSpPr>
        <p:spPr bwMode="auto">
          <a:xfrm>
            <a:off x="4103688" y="4887913"/>
            <a:ext cx="2162175" cy="0"/>
          </a:xfrm>
          <a:prstGeom prst="straightConnector1">
            <a:avLst/>
          </a:prstGeom>
          <a:noFill/>
          <a:ln w="3175" algn="ctr">
            <a:solidFill>
              <a:schemeClr val="tx1"/>
            </a:solidFill>
            <a:miter lim="800000"/>
            <a:headEnd type="none" w="sm" len="sm"/>
            <a:tailEnd type="stealth" w="med" len="med"/>
          </a:ln>
        </p:spPr>
      </p:cxnSp>
      <p:cxnSp>
        <p:nvCxnSpPr>
          <p:cNvPr id="143456" name="Straight Arrow Connector 97"/>
          <p:cNvCxnSpPr>
            <a:cxnSpLocks noChangeShapeType="1"/>
            <a:stCxn id="143423" idx="1"/>
          </p:cNvCxnSpPr>
          <p:nvPr/>
        </p:nvCxnSpPr>
        <p:spPr bwMode="auto">
          <a:xfrm flipV="1">
            <a:off x="4103688" y="2381250"/>
            <a:ext cx="0" cy="2506663"/>
          </a:xfrm>
          <a:prstGeom prst="straightConnector1">
            <a:avLst/>
          </a:prstGeom>
          <a:noFill/>
          <a:ln w="3175" algn="ctr">
            <a:solidFill>
              <a:schemeClr val="tx1"/>
            </a:solidFill>
            <a:miter lim="800000"/>
            <a:headEnd type="none" w="sm" len="sm"/>
            <a:tailEnd type="stealth" w="med" len="med"/>
          </a:ln>
        </p:spPr>
      </p:cxnSp>
      <p:sp>
        <p:nvSpPr>
          <p:cNvPr id="143457" name="TextBox 5"/>
          <p:cNvSpPr txBox="1">
            <a:spLocks noChangeArrowheads="1"/>
          </p:cNvSpPr>
          <p:nvPr/>
        </p:nvSpPr>
        <p:spPr bwMode="auto">
          <a:xfrm>
            <a:off x="3836988" y="2314575"/>
            <a:ext cx="266700" cy="276225"/>
          </a:xfrm>
          <a:prstGeom prst="rect">
            <a:avLst/>
          </a:prstGeom>
          <a:noFill/>
          <a:ln w="9525">
            <a:noFill/>
            <a:miter lim="800000"/>
            <a:headEnd/>
            <a:tailEnd/>
          </a:ln>
        </p:spPr>
        <p:txBody>
          <a:bodyPr>
            <a:spAutoFit/>
          </a:bodyPr>
          <a:lstStyle/>
          <a:p>
            <a:pPr algn="ctr"/>
            <a:r>
              <a:rPr lang="en-US" altLang="en-US" sz="1200"/>
              <a:t>Z</a:t>
            </a:r>
            <a:endParaRPr lang="en-GB" altLang="en-US" sz="1200"/>
          </a:p>
        </p:txBody>
      </p:sp>
      <p:sp>
        <p:nvSpPr>
          <p:cNvPr id="143458" name="TextBox 106"/>
          <p:cNvSpPr txBox="1">
            <a:spLocks noChangeArrowheads="1"/>
          </p:cNvSpPr>
          <p:nvPr/>
        </p:nvSpPr>
        <p:spPr bwMode="auto">
          <a:xfrm>
            <a:off x="5999163" y="4905375"/>
            <a:ext cx="266700" cy="277813"/>
          </a:xfrm>
          <a:prstGeom prst="rect">
            <a:avLst/>
          </a:prstGeom>
          <a:noFill/>
          <a:ln w="9525">
            <a:noFill/>
            <a:miter lim="800000"/>
            <a:headEnd/>
            <a:tailEnd/>
          </a:ln>
        </p:spPr>
        <p:txBody>
          <a:bodyPr>
            <a:spAutoFit/>
          </a:bodyPr>
          <a:lstStyle/>
          <a:p>
            <a:pPr algn="ctr"/>
            <a:r>
              <a:rPr lang="en-US" altLang="en-US" sz="1200"/>
              <a:t>X</a:t>
            </a:r>
            <a:endParaRPr lang="en-GB" altLang="en-US" sz="1200"/>
          </a:p>
        </p:txBody>
      </p:sp>
      <p:cxnSp>
        <p:nvCxnSpPr>
          <p:cNvPr id="143459" name="Straight Arrow Connector 107"/>
          <p:cNvCxnSpPr>
            <a:cxnSpLocks noChangeShapeType="1"/>
            <a:stCxn id="143423" idx="1"/>
          </p:cNvCxnSpPr>
          <p:nvPr/>
        </p:nvCxnSpPr>
        <p:spPr bwMode="auto">
          <a:xfrm flipH="1" flipV="1">
            <a:off x="2735263" y="3549650"/>
            <a:ext cx="1368425" cy="1338263"/>
          </a:xfrm>
          <a:prstGeom prst="straightConnector1">
            <a:avLst/>
          </a:prstGeom>
          <a:noFill/>
          <a:ln w="3175" algn="ctr">
            <a:solidFill>
              <a:schemeClr val="tx1"/>
            </a:solidFill>
            <a:miter lim="800000"/>
            <a:headEnd type="none" w="sm" len="sm"/>
            <a:tailEnd type="stealth" w="med" len="med"/>
          </a:ln>
        </p:spPr>
      </p:cxnSp>
      <p:sp>
        <p:nvSpPr>
          <p:cNvPr id="143460" name="TextBox 114"/>
          <p:cNvSpPr txBox="1">
            <a:spLocks noChangeArrowheads="1"/>
          </p:cNvSpPr>
          <p:nvPr/>
        </p:nvSpPr>
        <p:spPr bwMode="auto">
          <a:xfrm>
            <a:off x="2671763" y="3300413"/>
            <a:ext cx="306387" cy="276225"/>
          </a:xfrm>
          <a:prstGeom prst="rect">
            <a:avLst/>
          </a:prstGeom>
          <a:noFill/>
          <a:ln w="9525">
            <a:noFill/>
            <a:miter lim="800000"/>
            <a:headEnd/>
            <a:tailEnd/>
          </a:ln>
        </p:spPr>
        <p:txBody>
          <a:bodyPr>
            <a:spAutoFit/>
          </a:bodyPr>
          <a:lstStyle/>
          <a:p>
            <a:pPr algn="ctr"/>
            <a:r>
              <a:rPr lang="en-US" altLang="en-US" sz="1200"/>
              <a:t>Y</a:t>
            </a:r>
            <a:endParaRPr lang="en-GB" altLang="en-US" sz="1200"/>
          </a:p>
        </p:txBody>
      </p:sp>
      <p:sp>
        <p:nvSpPr>
          <p:cNvPr id="1021030" name="Rectangle 94"/>
          <p:cNvSpPr>
            <a:spLocks noChangeArrowheads="1"/>
          </p:cNvSpPr>
          <p:nvPr/>
        </p:nvSpPr>
        <p:spPr bwMode="auto">
          <a:xfrm>
            <a:off x="4108450" y="4138613"/>
            <a:ext cx="557213" cy="188912"/>
          </a:xfrm>
          <a:prstGeom prst="rect">
            <a:avLst/>
          </a:prstGeom>
          <a:solidFill>
            <a:srgbClr val="3333FF">
              <a:alpha val="50195"/>
            </a:srgbClr>
          </a:solidFill>
          <a:ln w="9525">
            <a:noFill/>
            <a:miter lim="800000"/>
            <a:headEnd/>
            <a:tailEnd/>
          </a:ln>
        </p:spPr>
        <p:txBody>
          <a:bodyPr wrap="none" anchor="ctr"/>
          <a:lstStyle/>
          <a:p>
            <a:pPr algn="ctr"/>
            <a:endParaRPr lang="en-GB" altLang="en-US" sz="2400"/>
          </a:p>
        </p:txBody>
      </p:sp>
      <p:sp>
        <p:nvSpPr>
          <p:cNvPr id="1021031" name="Rectangle 95"/>
          <p:cNvSpPr>
            <a:spLocks noChangeArrowheads="1"/>
          </p:cNvSpPr>
          <p:nvPr/>
        </p:nvSpPr>
        <p:spPr bwMode="auto">
          <a:xfrm>
            <a:off x="4121150" y="3763963"/>
            <a:ext cx="542925" cy="357187"/>
          </a:xfrm>
          <a:prstGeom prst="rect">
            <a:avLst/>
          </a:prstGeom>
          <a:solidFill>
            <a:srgbClr val="FF00FF">
              <a:alpha val="50195"/>
            </a:srgbClr>
          </a:solidFill>
          <a:ln w="9525">
            <a:noFill/>
            <a:miter lim="800000"/>
            <a:headEnd/>
            <a:tailEnd/>
          </a:ln>
        </p:spPr>
        <p:txBody>
          <a:bodyPr wrap="none" anchor="ctr"/>
          <a:lstStyle/>
          <a:p>
            <a:pPr algn="ctr"/>
            <a:endParaRPr lang="en-GB" altLang="en-US" sz="2400"/>
          </a:p>
        </p:txBody>
      </p:sp>
      <p:sp>
        <p:nvSpPr>
          <p:cNvPr id="1021032" name="Rectangle 95"/>
          <p:cNvSpPr>
            <a:spLocks noChangeArrowheads="1"/>
          </p:cNvSpPr>
          <p:nvPr/>
        </p:nvSpPr>
        <p:spPr bwMode="auto">
          <a:xfrm>
            <a:off x="4111625" y="3373438"/>
            <a:ext cx="542925" cy="357187"/>
          </a:xfrm>
          <a:prstGeom prst="rect">
            <a:avLst/>
          </a:prstGeom>
          <a:solidFill>
            <a:srgbClr val="00FF00">
              <a:alpha val="50195"/>
            </a:srgbClr>
          </a:solidFill>
          <a:ln w="9525">
            <a:noFill/>
            <a:miter lim="800000"/>
            <a:headEnd/>
            <a:tailEnd/>
          </a:ln>
        </p:spPr>
        <p:txBody>
          <a:bodyPr wrap="none" anchor="ctr"/>
          <a:lstStyle/>
          <a:p>
            <a:pPr algn="ctr"/>
            <a:endParaRPr lang="en-GB" altLang="en-US" sz="2400"/>
          </a:p>
        </p:txBody>
      </p:sp>
      <p:sp>
        <p:nvSpPr>
          <p:cNvPr id="1021033" name="AutoShape 105"/>
          <p:cNvSpPr>
            <a:spLocks/>
          </p:cNvSpPr>
          <p:nvPr/>
        </p:nvSpPr>
        <p:spPr bwMode="auto">
          <a:xfrm>
            <a:off x="471488" y="2330450"/>
            <a:ext cx="2028825" cy="742950"/>
          </a:xfrm>
          <a:prstGeom prst="borderCallout2">
            <a:avLst>
              <a:gd name="adj1" fmla="val 15384"/>
              <a:gd name="adj2" fmla="val 103755"/>
              <a:gd name="adj3" fmla="val 15384"/>
              <a:gd name="adj4" fmla="val 103755"/>
              <a:gd name="adj5" fmla="val 326708"/>
              <a:gd name="adj6" fmla="val 189204"/>
            </a:avLst>
          </a:prstGeom>
          <a:solidFill>
            <a:srgbClr val="FFCC99">
              <a:alpha val="69019"/>
            </a:srgbClr>
          </a:solidFill>
          <a:ln w="34925">
            <a:solidFill>
              <a:srgbClr val="FF9900"/>
            </a:solidFill>
            <a:miter lim="800000"/>
            <a:headEnd type="none" w="sm" len="sm"/>
            <a:tailEnd type="none" w="sm" len="sm"/>
          </a:ln>
        </p:spPr>
        <p:txBody>
          <a:bodyPr/>
          <a:lstStyle/>
          <a:p>
            <a:pPr algn="ctr"/>
            <a:r>
              <a:rPr lang="en-GB" altLang="en-US" sz="1400" b="1" i="1"/>
              <a:t>Level-1 PSA for </a:t>
            </a:r>
            <a:r>
              <a:rPr lang="en-US" altLang="en-US" sz="1400" b="1" i="1"/>
              <a:t>internal IEs</a:t>
            </a:r>
            <a:r>
              <a:rPr lang="en-GB" altLang="en-US" sz="1400" b="1" i="1"/>
              <a:t> for at-power operation</a:t>
            </a:r>
          </a:p>
        </p:txBody>
      </p:sp>
      <p:sp>
        <p:nvSpPr>
          <p:cNvPr id="317546" name="Freeform 106"/>
          <p:cNvSpPr>
            <a:spLocks/>
          </p:cNvSpPr>
          <p:nvPr/>
        </p:nvSpPr>
        <p:spPr bwMode="auto">
          <a:xfrm>
            <a:off x="2987675" y="2276475"/>
            <a:ext cx="1728788" cy="2592388"/>
          </a:xfrm>
          <a:custGeom>
            <a:avLst/>
            <a:gdLst>
              <a:gd name="T0" fmla="*/ 2147483647 w 1089"/>
              <a:gd name="T1" fmla="*/ 2147483647 h 1633"/>
              <a:gd name="T2" fmla="*/ 0 w 1089"/>
              <a:gd name="T3" fmla="*/ 2147483647 h 1633"/>
              <a:gd name="T4" fmla="*/ 0 w 1089"/>
              <a:gd name="T5" fmla="*/ 0 h 1633"/>
              <a:gd name="T6" fmla="*/ 2147483647 w 1089"/>
              <a:gd name="T7" fmla="*/ 0 h 1633"/>
              <a:gd name="T8" fmla="*/ 2147483647 w 1089"/>
              <a:gd name="T9" fmla="*/ 2147483647 h 1633"/>
              <a:gd name="T10" fmla="*/ 2147483647 w 1089"/>
              <a:gd name="T11" fmla="*/ 2147483647 h 1633"/>
              <a:gd name="T12" fmla="*/ 2147483647 w 1089"/>
              <a:gd name="T13" fmla="*/ 2147483647 h 1633"/>
              <a:gd name="T14" fmla="*/ 0 60000 65536"/>
              <a:gd name="T15" fmla="*/ 0 60000 65536"/>
              <a:gd name="T16" fmla="*/ 0 60000 65536"/>
              <a:gd name="T17" fmla="*/ 0 60000 65536"/>
              <a:gd name="T18" fmla="*/ 0 60000 65536"/>
              <a:gd name="T19" fmla="*/ 0 60000 65536"/>
              <a:gd name="T20" fmla="*/ 0 60000 65536"/>
              <a:gd name="T21" fmla="*/ 0 w 1089"/>
              <a:gd name="T22" fmla="*/ 0 h 1633"/>
              <a:gd name="T23" fmla="*/ 1089 w 1089"/>
              <a:gd name="T24" fmla="*/ 1633 h 1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1633">
                <a:moveTo>
                  <a:pt x="680" y="1633"/>
                </a:moveTo>
                <a:lnTo>
                  <a:pt x="0" y="953"/>
                </a:lnTo>
                <a:lnTo>
                  <a:pt x="0" y="0"/>
                </a:lnTo>
                <a:lnTo>
                  <a:pt x="363" y="0"/>
                </a:lnTo>
                <a:lnTo>
                  <a:pt x="1089" y="681"/>
                </a:lnTo>
                <a:lnTo>
                  <a:pt x="680" y="681"/>
                </a:lnTo>
                <a:lnTo>
                  <a:pt x="680" y="1633"/>
                </a:lnTo>
                <a:close/>
              </a:path>
            </a:pathLst>
          </a:custGeom>
          <a:solidFill>
            <a:srgbClr val="969696">
              <a:alpha val="58038"/>
            </a:srgbClr>
          </a:solidFill>
          <a:ln w="9525">
            <a:noFill/>
            <a:round/>
            <a:headEnd/>
            <a:tailEnd/>
          </a:ln>
        </p:spPr>
        <p:txBody>
          <a:bodyPr lIns="0" tIns="0" rIns="0" bIns="0" anchor="ctr"/>
          <a:lstStyle/>
          <a:p>
            <a:endParaRPr lang="ru-RU"/>
          </a:p>
        </p:txBody>
      </p:sp>
      <p:sp>
        <p:nvSpPr>
          <p:cNvPr id="2" name="Freeform 106"/>
          <p:cNvSpPr>
            <a:spLocks/>
          </p:cNvSpPr>
          <p:nvPr/>
        </p:nvSpPr>
        <p:spPr bwMode="auto">
          <a:xfrm>
            <a:off x="3571875" y="2279650"/>
            <a:ext cx="1700213" cy="2600325"/>
          </a:xfrm>
          <a:custGeom>
            <a:avLst/>
            <a:gdLst>
              <a:gd name="T0" fmla="*/ 2147483647 w 1071"/>
              <a:gd name="T1" fmla="*/ 2147483647 h 1638"/>
              <a:gd name="T2" fmla="*/ 0 w 1071"/>
              <a:gd name="T3" fmla="*/ 2147483647 h 1638"/>
              <a:gd name="T4" fmla="*/ 0 w 1071"/>
              <a:gd name="T5" fmla="*/ 0 h 1638"/>
              <a:gd name="T6" fmla="*/ 2147483647 w 1071"/>
              <a:gd name="T7" fmla="*/ 0 h 1638"/>
              <a:gd name="T8" fmla="*/ 2147483647 w 1071"/>
              <a:gd name="T9" fmla="*/ 2147483647 h 1638"/>
              <a:gd name="T10" fmla="*/ 2147483647 w 1071"/>
              <a:gd name="T11" fmla="*/ 2147483647 h 1638"/>
              <a:gd name="T12" fmla="*/ 2147483647 w 1071"/>
              <a:gd name="T13" fmla="*/ 2147483647 h 1638"/>
              <a:gd name="T14" fmla="*/ 0 60000 65536"/>
              <a:gd name="T15" fmla="*/ 0 60000 65536"/>
              <a:gd name="T16" fmla="*/ 0 60000 65536"/>
              <a:gd name="T17" fmla="*/ 0 60000 65536"/>
              <a:gd name="T18" fmla="*/ 0 60000 65536"/>
              <a:gd name="T19" fmla="*/ 0 60000 65536"/>
              <a:gd name="T20" fmla="*/ 0 60000 65536"/>
              <a:gd name="T21" fmla="*/ 0 w 1071"/>
              <a:gd name="T22" fmla="*/ 0 h 1638"/>
              <a:gd name="T23" fmla="*/ 1089 w 1071"/>
              <a:gd name="T24" fmla="*/ 1633 h 1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1" h="1638">
                <a:moveTo>
                  <a:pt x="712" y="1638"/>
                </a:moveTo>
                <a:lnTo>
                  <a:pt x="697" y="688"/>
                </a:lnTo>
                <a:lnTo>
                  <a:pt x="0" y="0"/>
                </a:lnTo>
                <a:lnTo>
                  <a:pt x="363" y="0"/>
                </a:lnTo>
                <a:lnTo>
                  <a:pt x="1064" y="688"/>
                </a:lnTo>
                <a:lnTo>
                  <a:pt x="1071" y="1631"/>
                </a:lnTo>
                <a:lnTo>
                  <a:pt x="712" y="1638"/>
                </a:lnTo>
                <a:close/>
              </a:path>
            </a:pathLst>
          </a:custGeom>
          <a:solidFill>
            <a:srgbClr val="33CCCC">
              <a:alpha val="58038"/>
            </a:srgbClr>
          </a:solidFill>
          <a:ln w="9525">
            <a:noFill/>
            <a:round/>
            <a:headEnd/>
            <a:tailEnd/>
          </a:ln>
        </p:spPr>
        <p:txBody>
          <a:bodyPr lIns="0" tIns="0" rIns="0" bIns="0" anchor="ctr"/>
          <a:lstStyle/>
          <a:p>
            <a:endParaRPr lang="ru-RU"/>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1023"/>
                                        </p:tgtEl>
                                        <p:attrNameLst>
                                          <p:attrName>style.visibility</p:attrName>
                                        </p:attrNameLst>
                                      </p:cBhvr>
                                      <p:to>
                                        <p:strVal val="visible"/>
                                      </p:to>
                                    </p:set>
                                    <p:animEffect transition="in" filter="wipe(down)">
                                      <p:cBhvr>
                                        <p:cTn id="7" dur="500"/>
                                        <p:tgtEl>
                                          <p:spTgt spid="10210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1022"/>
                                        </p:tgtEl>
                                        <p:attrNameLst>
                                          <p:attrName>style.visibility</p:attrName>
                                        </p:attrNameLst>
                                      </p:cBhvr>
                                      <p:to>
                                        <p:strVal val="visible"/>
                                      </p:to>
                                    </p:set>
                                    <p:animEffect transition="in" filter="wipe(down)">
                                      <p:cBhvr>
                                        <p:cTn id="12" dur="500"/>
                                        <p:tgtEl>
                                          <p:spTgt spid="10210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21030"/>
                                        </p:tgtEl>
                                        <p:attrNameLst>
                                          <p:attrName>style.visibility</p:attrName>
                                        </p:attrNameLst>
                                      </p:cBhvr>
                                      <p:to>
                                        <p:strVal val="visible"/>
                                      </p:to>
                                    </p:set>
                                    <p:animEffect transition="in" filter="wipe(down)">
                                      <p:cBhvr>
                                        <p:cTn id="15" dur="500"/>
                                        <p:tgtEl>
                                          <p:spTgt spid="10210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1031"/>
                                        </p:tgtEl>
                                        <p:attrNameLst>
                                          <p:attrName>style.visibility</p:attrName>
                                        </p:attrNameLst>
                                      </p:cBhvr>
                                      <p:to>
                                        <p:strVal val="visible"/>
                                      </p:to>
                                    </p:set>
                                    <p:animEffect transition="in" filter="wipe(down)">
                                      <p:cBhvr>
                                        <p:cTn id="18" dur="500"/>
                                        <p:tgtEl>
                                          <p:spTgt spid="10210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1032"/>
                                        </p:tgtEl>
                                        <p:attrNameLst>
                                          <p:attrName>style.visibility</p:attrName>
                                        </p:attrNameLst>
                                      </p:cBhvr>
                                      <p:to>
                                        <p:strVal val="visible"/>
                                      </p:to>
                                    </p:set>
                                    <p:animEffect transition="in" filter="wipe(down)">
                                      <p:cBhvr>
                                        <p:cTn id="21" dur="500"/>
                                        <p:tgtEl>
                                          <p:spTgt spid="10210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1021033"/>
                                        </p:tgtEl>
                                        <p:attrNameLst>
                                          <p:attrName>style.visibility</p:attrName>
                                        </p:attrNameLst>
                                      </p:cBhvr>
                                      <p:to>
                                        <p:strVal val="visible"/>
                                      </p:to>
                                    </p:set>
                                    <p:anim calcmode="lin" valueType="num">
                                      <p:cBhvr>
                                        <p:cTn id="26" dur="500" fill="hold"/>
                                        <p:tgtEl>
                                          <p:spTgt spid="1021033"/>
                                        </p:tgtEl>
                                        <p:attrNameLst>
                                          <p:attrName>ppt_w</p:attrName>
                                        </p:attrNameLst>
                                      </p:cBhvr>
                                      <p:tavLst>
                                        <p:tav tm="0">
                                          <p:val>
                                            <p:strVal val="#ppt_w*2.5"/>
                                          </p:val>
                                        </p:tav>
                                        <p:tav tm="100000">
                                          <p:val>
                                            <p:strVal val="#ppt_w"/>
                                          </p:val>
                                        </p:tav>
                                      </p:tavLst>
                                    </p:anim>
                                    <p:anim calcmode="lin" valueType="num">
                                      <p:cBhvr>
                                        <p:cTn id="27" dur="500" fill="hold"/>
                                        <p:tgtEl>
                                          <p:spTgt spid="1021033"/>
                                        </p:tgtEl>
                                        <p:attrNameLst>
                                          <p:attrName>ppt_h</p:attrName>
                                        </p:attrNameLst>
                                      </p:cBhvr>
                                      <p:tavLst>
                                        <p:tav tm="0">
                                          <p:val>
                                            <p:strVal val="#ppt_h*0.01"/>
                                          </p:val>
                                        </p:tav>
                                        <p:tav tm="100000">
                                          <p:val>
                                            <p:strVal val="#ppt_h"/>
                                          </p:val>
                                        </p:tav>
                                      </p:tavLst>
                                    </p:anim>
                                    <p:anim calcmode="lin" valueType="num">
                                      <p:cBhvr>
                                        <p:cTn id="28" dur="500" fill="hold"/>
                                        <p:tgtEl>
                                          <p:spTgt spid="1021033"/>
                                        </p:tgtEl>
                                        <p:attrNameLst>
                                          <p:attrName>ppt_x</p:attrName>
                                        </p:attrNameLst>
                                      </p:cBhvr>
                                      <p:tavLst>
                                        <p:tav tm="0">
                                          <p:val>
                                            <p:strVal val="#ppt_x"/>
                                          </p:val>
                                        </p:tav>
                                        <p:tav tm="100000">
                                          <p:val>
                                            <p:strVal val="#ppt_x"/>
                                          </p:val>
                                        </p:tav>
                                      </p:tavLst>
                                    </p:anim>
                                    <p:anim calcmode="lin" valueType="num">
                                      <p:cBhvr>
                                        <p:cTn id="29" dur="500" fill="hold"/>
                                        <p:tgtEl>
                                          <p:spTgt spid="1021033"/>
                                        </p:tgtEl>
                                        <p:attrNameLst>
                                          <p:attrName>ppt_y</p:attrName>
                                        </p:attrNameLst>
                                      </p:cBhvr>
                                      <p:tavLst>
                                        <p:tav tm="0">
                                          <p:val>
                                            <p:strVal val="#ppt_h+1"/>
                                          </p:val>
                                        </p:tav>
                                        <p:tav tm="100000">
                                          <p:val>
                                            <p:strVal val="#ppt_y"/>
                                          </p:val>
                                        </p:tav>
                                      </p:tavLst>
                                    </p:anim>
                                    <p:animEffect transition="in" filter="fade">
                                      <p:cBhvr>
                                        <p:cTn id="30" dur="500"/>
                                        <p:tgtEl>
                                          <p:spTgt spid="10210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17546"/>
                                        </p:tgtEl>
                                        <p:attrNameLst>
                                          <p:attrName>style.visibility</p:attrName>
                                        </p:attrNameLst>
                                      </p:cBhvr>
                                      <p:to>
                                        <p:strVal val="visible"/>
                                      </p:to>
                                    </p:set>
                                    <p:animEffect transition="in" filter="wipe(right)">
                                      <p:cBhvr>
                                        <p:cTn id="35" dur="500"/>
                                        <p:tgtEl>
                                          <p:spTgt spid="3175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right)">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022" grpId="0" animBg="1"/>
      <p:bldP spid="1021023" grpId="0" animBg="1"/>
      <p:bldP spid="1021030" grpId="0" animBg="1"/>
      <p:bldP spid="1021031" grpId="0" animBg="1"/>
      <p:bldP spid="1021032" grpId="0" animBg="1"/>
      <p:bldP spid="1021033" grpId="0" animBg="1"/>
      <p:bldP spid="31754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pPr>
              <a:defRPr/>
            </a:pPr>
            <a:r>
              <a:rPr lang="en-US" sz="2800" u="none" kern="1200" dirty="0">
                <a:latin typeface="Arial" charset="0"/>
                <a:ea typeface="+mn-ea"/>
                <a:cs typeface="+mn-cs"/>
              </a:rPr>
              <a:t>Full scope PSA levels 1 and 2</a:t>
            </a:r>
            <a:endParaRPr lang="ru-RU" sz="2800" u="none" kern="1200" dirty="0">
              <a:latin typeface="Arial" charset="0"/>
              <a:ea typeface="+mn-ea"/>
              <a:cs typeface="+mn-cs"/>
            </a:endParaRPr>
          </a:p>
        </p:txBody>
      </p:sp>
      <p:sp>
        <p:nvSpPr>
          <p:cNvPr id="145410" name="Rectangle 3"/>
          <p:cNvSpPr>
            <a:spLocks noGrp="1" noChangeArrowheads="1"/>
          </p:cNvSpPr>
          <p:nvPr>
            <p:ph type="body" idx="1"/>
          </p:nvPr>
        </p:nvSpPr>
        <p:spPr/>
        <p:txBody>
          <a:bodyPr/>
          <a:lstStyle/>
          <a:p>
            <a:endParaRPr lang="ru-RU" smtClean="0">
              <a:effectLst/>
            </a:endParaRPr>
          </a:p>
        </p:txBody>
      </p:sp>
      <p:sp>
        <p:nvSpPr>
          <p:cNvPr id="18" name="Text Box 3"/>
          <p:cNvSpPr txBox="1">
            <a:spLocks noChangeArrowheads="1"/>
          </p:cNvSpPr>
          <p:nvPr/>
        </p:nvSpPr>
        <p:spPr bwMode="auto">
          <a:xfrm>
            <a:off x="2786063" y="1143000"/>
            <a:ext cx="2971800" cy="257175"/>
          </a:xfrm>
          <a:prstGeom prst="rect">
            <a:avLst/>
          </a:prstGeom>
          <a:gradFill rotWithShape="0">
            <a:gsLst>
              <a:gs pos="0">
                <a:srgbClr val="ACFEC3">
                  <a:gamma/>
                  <a:tint val="0"/>
                  <a:invGamma/>
                </a:srgbClr>
              </a:gs>
              <a:gs pos="100000">
                <a:srgbClr val="ACFEC3"/>
              </a:gs>
            </a:gsLst>
            <a:path path="shape">
              <a:fillToRect l="50000" t="50000" r="50000" b="50000"/>
            </a:path>
          </a:gra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ct val="15000"/>
              </a:spcBef>
              <a:spcAft>
                <a:spcPct val="15000"/>
              </a:spcAft>
              <a:defRPr/>
            </a:pPr>
            <a:r>
              <a:rPr lang="en-US" sz="1200" b="1" dirty="0">
                <a:solidFill>
                  <a:srgbClr val="000000"/>
                </a:solidFill>
                <a:latin typeface="Pragmatica Medium"/>
              </a:rPr>
              <a:t>PSA-1 for internal initiating events</a:t>
            </a:r>
            <a:endParaRPr lang="en-US" sz="1200" b="1" noProof="1">
              <a:solidFill>
                <a:srgbClr val="000000"/>
              </a:solidFill>
              <a:latin typeface="Pragmatica Medium"/>
            </a:endParaRPr>
          </a:p>
        </p:txBody>
      </p:sp>
      <p:sp>
        <p:nvSpPr>
          <p:cNvPr id="19" name="Text Box 4"/>
          <p:cNvSpPr txBox="1">
            <a:spLocks noChangeArrowheads="1"/>
          </p:cNvSpPr>
          <p:nvPr/>
        </p:nvSpPr>
        <p:spPr bwMode="auto">
          <a:xfrm>
            <a:off x="5915025" y="1935163"/>
            <a:ext cx="2327275" cy="441325"/>
          </a:xfrm>
          <a:prstGeom prst="rect">
            <a:avLst/>
          </a:prstGeom>
          <a:gradFill rotWithShape="0">
            <a:gsLst>
              <a:gs pos="0">
                <a:srgbClr val="ACFEC3">
                  <a:gamma/>
                  <a:tint val="0"/>
                  <a:invGamma/>
                </a:srgbClr>
              </a:gs>
              <a:gs pos="100000">
                <a:srgbClr val="ACFEC3"/>
              </a:gs>
            </a:gsLst>
            <a:path path="shape">
              <a:fillToRect l="50000" t="50000" r="50000" b="50000"/>
            </a:path>
          </a:gra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200" b="1">
                <a:solidFill>
                  <a:srgbClr val="000000"/>
                </a:solidFill>
                <a:latin typeface="Pragmatica Medium"/>
              </a:rPr>
              <a:t>PSA-1 for external hazards,</a:t>
            </a:r>
          </a:p>
          <a:p>
            <a:pPr algn="ctr" eaLnBrk="0" fontAlgn="auto" hangingPunct="0">
              <a:spcBef>
                <a:spcPts val="0"/>
              </a:spcBef>
              <a:spcAft>
                <a:spcPts val="0"/>
              </a:spcAft>
              <a:defRPr/>
            </a:pPr>
            <a:r>
              <a:rPr lang="en-US" sz="1200" b="1">
                <a:solidFill>
                  <a:srgbClr val="000000"/>
                </a:solidFill>
                <a:latin typeface="Pragmatica Medium"/>
              </a:rPr>
              <a:t>e.g. seismic PSA</a:t>
            </a:r>
            <a:endParaRPr lang="en-US" sz="1200" b="1" noProof="1">
              <a:solidFill>
                <a:srgbClr val="000000"/>
              </a:solidFill>
              <a:latin typeface="Pragmatica Medium"/>
            </a:endParaRPr>
          </a:p>
        </p:txBody>
      </p:sp>
      <p:sp>
        <p:nvSpPr>
          <p:cNvPr id="20" name="Text Box 5"/>
          <p:cNvSpPr txBox="1">
            <a:spLocks noChangeArrowheads="1"/>
          </p:cNvSpPr>
          <p:nvPr/>
        </p:nvSpPr>
        <p:spPr bwMode="auto">
          <a:xfrm>
            <a:off x="6913563" y="4167188"/>
            <a:ext cx="1928812" cy="257175"/>
          </a:xfrm>
          <a:prstGeom prst="rect">
            <a:avLst/>
          </a:prstGeom>
          <a:gradFill rotWithShape="0">
            <a:gsLst>
              <a:gs pos="0">
                <a:srgbClr val="ACFEC3">
                  <a:gamma/>
                  <a:tint val="0"/>
                  <a:invGamma/>
                </a:srgbClr>
              </a:gs>
              <a:gs pos="100000">
                <a:srgbClr val="ACFEC3"/>
              </a:gs>
            </a:gsLst>
            <a:path path="shape">
              <a:fillToRect l="50000" t="50000" r="50000" b="50000"/>
            </a:path>
          </a:gra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200" b="1">
                <a:solidFill>
                  <a:srgbClr val="000000"/>
                </a:solidFill>
                <a:latin typeface="Pragmatica Medium"/>
              </a:rPr>
              <a:t>PSA level 2</a:t>
            </a:r>
            <a:endParaRPr lang="en-US" sz="1200" b="1" noProof="1">
              <a:solidFill>
                <a:srgbClr val="000000"/>
              </a:solidFill>
              <a:latin typeface="Pragmatica Medium"/>
            </a:endParaRPr>
          </a:p>
        </p:txBody>
      </p:sp>
      <p:sp>
        <p:nvSpPr>
          <p:cNvPr id="21" name="Text Box 6"/>
          <p:cNvSpPr txBox="1">
            <a:spLocks noChangeArrowheads="1"/>
          </p:cNvSpPr>
          <p:nvPr/>
        </p:nvSpPr>
        <p:spPr bwMode="auto">
          <a:xfrm>
            <a:off x="266700" y="1935163"/>
            <a:ext cx="2486025" cy="441325"/>
          </a:xfrm>
          <a:prstGeom prst="rect">
            <a:avLst/>
          </a:prstGeom>
          <a:gradFill rotWithShape="0">
            <a:gsLst>
              <a:gs pos="0">
                <a:srgbClr val="ACFEC3">
                  <a:gamma/>
                  <a:tint val="0"/>
                  <a:invGamma/>
                </a:srgbClr>
              </a:gs>
              <a:gs pos="100000">
                <a:srgbClr val="ACFEC3"/>
              </a:gs>
            </a:gsLst>
            <a:path path="shape">
              <a:fillToRect l="50000" t="50000" r="50000" b="50000"/>
            </a:path>
          </a:gra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200" b="1" dirty="0">
                <a:solidFill>
                  <a:srgbClr val="000000"/>
                </a:solidFill>
                <a:latin typeface="Pragmatica Medium"/>
              </a:rPr>
              <a:t>PSA-1 for </a:t>
            </a:r>
            <a:r>
              <a:rPr lang="ru-RU" sz="1200" b="1" dirty="0">
                <a:solidFill>
                  <a:srgbClr val="000000"/>
                </a:solidFill>
                <a:latin typeface="Pragmatica Medium"/>
              </a:rPr>
              <a:t> </a:t>
            </a:r>
            <a:r>
              <a:rPr lang="en-US" sz="1200" b="1" dirty="0">
                <a:solidFill>
                  <a:srgbClr val="000000"/>
                </a:solidFill>
                <a:latin typeface="Pragmatica Medium"/>
              </a:rPr>
              <a:t>internal hazards </a:t>
            </a:r>
            <a:r>
              <a:rPr lang="ru-RU" sz="1200" b="1" dirty="0">
                <a:solidFill>
                  <a:srgbClr val="000000"/>
                </a:solidFill>
                <a:latin typeface="Pragmatica Medium"/>
              </a:rPr>
              <a:t>(</a:t>
            </a:r>
            <a:r>
              <a:rPr lang="en-US" sz="1200" b="1" dirty="0">
                <a:solidFill>
                  <a:srgbClr val="000000"/>
                </a:solidFill>
                <a:latin typeface="Pragmatica Medium"/>
              </a:rPr>
              <a:t>fires, floods</a:t>
            </a:r>
            <a:r>
              <a:rPr lang="ru-RU" sz="1200" b="1" dirty="0">
                <a:solidFill>
                  <a:srgbClr val="000000"/>
                </a:solidFill>
                <a:latin typeface="Pragmatica Medium"/>
              </a:rPr>
              <a:t>)</a:t>
            </a:r>
            <a:endParaRPr lang="ru-RU" sz="1200" b="1" noProof="1">
              <a:solidFill>
                <a:srgbClr val="000000"/>
              </a:solidFill>
              <a:latin typeface="Pragmatica Medium"/>
            </a:endParaRPr>
          </a:p>
        </p:txBody>
      </p:sp>
      <p:sp>
        <p:nvSpPr>
          <p:cNvPr id="22" name="Text Box 7"/>
          <p:cNvSpPr txBox="1">
            <a:spLocks noChangeArrowheads="1"/>
          </p:cNvSpPr>
          <p:nvPr/>
        </p:nvSpPr>
        <p:spPr bwMode="auto">
          <a:xfrm>
            <a:off x="3124200" y="4887913"/>
            <a:ext cx="2667000" cy="828675"/>
          </a:xfrm>
          <a:prstGeom prst="rect">
            <a:avLst/>
          </a:prstGeom>
          <a:solidFill>
            <a:srgbClr val="FFFF00"/>
          </a:soli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200" b="1">
                <a:solidFill>
                  <a:srgbClr val="000000"/>
                </a:solidFill>
                <a:latin typeface="Pragmatica Medium"/>
              </a:rPr>
              <a:t>Risk profile</a:t>
            </a:r>
            <a:r>
              <a:rPr lang="en-US" sz="1200" b="1" noProof="1">
                <a:solidFill>
                  <a:srgbClr val="000000"/>
                </a:solidFill>
                <a:latin typeface="Pragmatica Medium"/>
              </a:rPr>
              <a:t>:</a:t>
            </a:r>
          </a:p>
          <a:p>
            <a:pPr eaLnBrk="0" fontAlgn="auto" hangingPunct="0">
              <a:spcBef>
                <a:spcPts val="0"/>
              </a:spcBef>
              <a:spcAft>
                <a:spcPts val="0"/>
              </a:spcAft>
              <a:buFontTx/>
              <a:buChar char="•"/>
              <a:defRPr/>
            </a:pPr>
            <a:r>
              <a:rPr lang="ru-RU" sz="1200" b="1">
                <a:solidFill>
                  <a:srgbClr val="000000"/>
                </a:solidFill>
                <a:latin typeface="Pragmatica Medium"/>
              </a:rPr>
              <a:t> </a:t>
            </a:r>
            <a:r>
              <a:rPr lang="en-US" sz="1200" b="1">
                <a:solidFill>
                  <a:srgbClr val="000000"/>
                </a:solidFill>
                <a:latin typeface="Pragmatica Medium"/>
              </a:rPr>
              <a:t>Main contributors</a:t>
            </a:r>
            <a:r>
              <a:rPr lang="en-US" sz="1200" b="1" noProof="1">
                <a:solidFill>
                  <a:srgbClr val="000000"/>
                </a:solidFill>
                <a:latin typeface="Pragmatica Medium"/>
              </a:rPr>
              <a:t> </a:t>
            </a:r>
            <a:endParaRPr lang="ru-RU" sz="1200" b="1">
              <a:solidFill>
                <a:srgbClr val="000000"/>
              </a:solidFill>
              <a:latin typeface="Pragmatica Medium"/>
            </a:endParaRPr>
          </a:p>
          <a:p>
            <a:pPr eaLnBrk="0" fontAlgn="auto" hangingPunct="0">
              <a:spcBef>
                <a:spcPts val="0"/>
              </a:spcBef>
              <a:spcAft>
                <a:spcPts val="0"/>
              </a:spcAft>
              <a:buFontTx/>
              <a:buChar char="•"/>
              <a:defRPr/>
            </a:pPr>
            <a:r>
              <a:rPr lang="ru-RU" sz="1200" b="1">
                <a:solidFill>
                  <a:srgbClr val="000000"/>
                </a:solidFill>
                <a:latin typeface="Pragmatica Medium"/>
              </a:rPr>
              <a:t> </a:t>
            </a:r>
            <a:r>
              <a:rPr lang="en-US" sz="1200" b="1">
                <a:solidFill>
                  <a:srgbClr val="000000"/>
                </a:solidFill>
                <a:latin typeface="Pragmatica Medium"/>
              </a:rPr>
              <a:t>Uncertainty</a:t>
            </a:r>
            <a:endParaRPr lang="en-US" sz="1200" b="1" noProof="1">
              <a:solidFill>
                <a:srgbClr val="000000"/>
              </a:solidFill>
              <a:latin typeface="Pragmatica Medium"/>
            </a:endParaRPr>
          </a:p>
          <a:p>
            <a:pPr eaLnBrk="0" fontAlgn="auto" hangingPunct="0">
              <a:spcBef>
                <a:spcPts val="0"/>
              </a:spcBef>
              <a:spcAft>
                <a:spcPts val="0"/>
              </a:spcAft>
              <a:buFontTx/>
              <a:buChar char="•"/>
              <a:defRPr/>
            </a:pPr>
            <a:r>
              <a:rPr lang="ru-RU" sz="1200" b="1">
                <a:solidFill>
                  <a:srgbClr val="000000"/>
                </a:solidFill>
                <a:latin typeface="Pragmatica Medium"/>
              </a:rPr>
              <a:t> </a:t>
            </a:r>
            <a:r>
              <a:rPr lang="en-US" sz="1200" b="1">
                <a:solidFill>
                  <a:srgbClr val="000000"/>
                </a:solidFill>
                <a:latin typeface="Pragmatica Medium"/>
              </a:rPr>
              <a:t>Sensitivity</a:t>
            </a:r>
            <a:endParaRPr lang="en-US" sz="1200" b="1" noProof="1">
              <a:solidFill>
                <a:srgbClr val="000000"/>
              </a:solidFill>
              <a:latin typeface="Pragmatica Medium"/>
            </a:endParaRPr>
          </a:p>
        </p:txBody>
      </p:sp>
      <p:sp>
        <p:nvSpPr>
          <p:cNvPr id="145416" name="Oval 8"/>
          <p:cNvSpPr>
            <a:spLocks noChangeArrowheads="1"/>
          </p:cNvSpPr>
          <p:nvPr/>
        </p:nvSpPr>
        <p:spPr bwMode="auto">
          <a:xfrm>
            <a:off x="3257550" y="1790700"/>
            <a:ext cx="2209800" cy="990600"/>
          </a:xfrm>
          <a:prstGeom prst="ellipse">
            <a:avLst/>
          </a:prstGeom>
          <a:solidFill>
            <a:srgbClr val="CCFFCC"/>
          </a:solidFill>
          <a:ln w="38100">
            <a:solidFill>
              <a:schemeClr val="tx1"/>
            </a:solidFill>
            <a:round/>
            <a:headEnd/>
            <a:tailEnd/>
          </a:ln>
        </p:spPr>
        <p:txBody>
          <a:bodyPr wrap="none" anchor="ctr"/>
          <a:lstStyle/>
          <a:p>
            <a:pPr algn="ctr" eaLnBrk="0" hangingPunct="0"/>
            <a:r>
              <a:rPr lang="en-US" sz="1200" b="1" i="1">
                <a:solidFill>
                  <a:srgbClr val="000000"/>
                </a:solidFill>
                <a:latin typeface="Pragmatica Medium"/>
              </a:rPr>
              <a:t>PSA level 1 model </a:t>
            </a:r>
          </a:p>
          <a:p>
            <a:pPr algn="ctr" eaLnBrk="0" hangingPunct="0"/>
            <a:r>
              <a:rPr lang="en-US" sz="1200" b="1" i="1">
                <a:solidFill>
                  <a:srgbClr val="000000"/>
                </a:solidFill>
                <a:latin typeface="Pragmatica Medium"/>
              </a:rPr>
              <a:t>for Novovoronezh-2</a:t>
            </a:r>
            <a:endParaRPr lang="en-US" sz="1200" noProof="1">
              <a:solidFill>
                <a:srgbClr val="000000"/>
              </a:solidFill>
              <a:latin typeface="Pragmatica Medium"/>
            </a:endParaRPr>
          </a:p>
        </p:txBody>
      </p:sp>
      <p:sp>
        <p:nvSpPr>
          <p:cNvPr id="145417" name="Line 9"/>
          <p:cNvSpPr>
            <a:spLocks noChangeShapeType="1"/>
          </p:cNvSpPr>
          <p:nvPr/>
        </p:nvSpPr>
        <p:spPr bwMode="auto">
          <a:xfrm>
            <a:off x="5383213" y="2439988"/>
            <a:ext cx="1462087" cy="576262"/>
          </a:xfrm>
          <a:prstGeom prst="line">
            <a:avLst/>
          </a:prstGeom>
          <a:noFill/>
          <a:ln w="38100">
            <a:solidFill>
              <a:srgbClr val="305630"/>
            </a:solidFill>
            <a:round/>
            <a:headEnd/>
            <a:tailEnd type="triangle" w="med" len="med"/>
          </a:ln>
        </p:spPr>
        <p:txBody>
          <a:bodyPr wrap="none" anchor="ctr"/>
          <a:lstStyle/>
          <a:p>
            <a:endParaRPr lang="ru-RU"/>
          </a:p>
        </p:txBody>
      </p:sp>
      <p:sp>
        <p:nvSpPr>
          <p:cNvPr id="25" name="Text Box 10"/>
          <p:cNvSpPr txBox="1">
            <a:spLocks noChangeArrowheads="1"/>
          </p:cNvSpPr>
          <p:nvPr/>
        </p:nvSpPr>
        <p:spPr bwMode="auto">
          <a:xfrm>
            <a:off x="331788" y="4311650"/>
            <a:ext cx="2060575" cy="1471613"/>
          </a:xfrm>
          <a:prstGeom prst="rect">
            <a:avLst/>
          </a:prstGeom>
          <a:solidFill>
            <a:srgbClr val="FFFF00"/>
          </a:soli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800" b="1">
                <a:solidFill>
                  <a:srgbClr val="000000"/>
                </a:solidFill>
                <a:latin typeface="Pragmatica Medium"/>
              </a:rPr>
              <a:t>Information to support decision making for plant design optimization</a:t>
            </a:r>
            <a:endParaRPr lang="en-US" sz="1800" b="1" noProof="1">
              <a:solidFill>
                <a:srgbClr val="000000"/>
              </a:solidFill>
              <a:latin typeface="Pragmatica Medium"/>
            </a:endParaRPr>
          </a:p>
        </p:txBody>
      </p:sp>
      <p:sp>
        <p:nvSpPr>
          <p:cNvPr id="145419" name="Line 11"/>
          <p:cNvSpPr>
            <a:spLocks noChangeShapeType="1"/>
          </p:cNvSpPr>
          <p:nvPr/>
        </p:nvSpPr>
        <p:spPr bwMode="auto">
          <a:xfrm>
            <a:off x="7777163" y="4527550"/>
            <a:ext cx="0" cy="431800"/>
          </a:xfrm>
          <a:prstGeom prst="line">
            <a:avLst/>
          </a:prstGeom>
          <a:noFill/>
          <a:ln w="38100">
            <a:solidFill>
              <a:srgbClr val="305630"/>
            </a:solidFill>
            <a:round/>
            <a:headEnd/>
            <a:tailEnd type="triangle" w="med" len="med"/>
          </a:ln>
        </p:spPr>
        <p:txBody>
          <a:bodyPr wrap="none" anchor="ctr"/>
          <a:lstStyle/>
          <a:p>
            <a:endParaRPr lang="ru-RU"/>
          </a:p>
        </p:txBody>
      </p:sp>
      <p:sp>
        <p:nvSpPr>
          <p:cNvPr id="145420" name="Line 12"/>
          <p:cNvSpPr>
            <a:spLocks noChangeShapeType="1"/>
          </p:cNvSpPr>
          <p:nvPr/>
        </p:nvSpPr>
        <p:spPr bwMode="auto">
          <a:xfrm flipH="1" flipV="1">
            <a:off x="2392363" y="5464175"/>
            <a:ext cx="754062" cy="0"/>
          </a:xfrm>
          <a:prstGeom prst="line">
            <a:avLst/>
          </a:prstGeom>
          <a:noFill/>
          <a:ln w="38100">
            <a:solidFill>
              <a:srgbClr val="FF0000"/>
            </a:solidFill>
            <a:round/>
            <a:headEnd/>
            <a:tailEnd type="triangle" w="med" len="med"/>
          </a:ln>
        </p:spPr>
        <p:txBody>
          <a:bodyPr wrap="none" anchor="ctr"/>
          <a:lstStyle/>
          <a:p>
            <a:endParaRPr lang="ru-RU"/>
          </a:p>
        </p:txBody>
      </p:sp>
      <p:sp>
        <p:nvSpPr>
          <p:cNvPr id="28" name="Text Box 13"/>
          <p:cNvSpPr txBox="1">
            <a:spLocks noChangeArrowheads="1"/>
          </p:cNvSpPr>
          <p:nvPr/>
        </p:nvSpPr>
        <p:spPr bwMode="auto">
          <a:xfrm>
            <a:off x="6913563" y="4959350"/>
            <a:ext cx="1905000" cy="257175"/>
          </a:xfrm>
          <a:prstGeom prst="rect">
            <a:avLst/>
          </a:prstGeom>
          <a:solidFill>
            <a:srgbClr val="CCFFFF"/>
          </a:solidFill>
          <a:ln w="25400" algn="ctr">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200" b="1">
                <a:solidFill>
                  <a:srgbClr val="FF3300"/>
                </a:solidFill>
                <a:latin typeface="Pragmatica Medium"/>
              </a:rPr>
              <a:t>Radioactive release risk</a:t>
            </a:r>
            <a:endParaRPr lang="en-US" sz="1200" b="1" noProof="1">
              <a:solidFill>
                <a:srgbClr val="FF3300"/>
              </a:solidFill>
              <a:latin typeface="Pragmatica Medium"/>
            </a:endParaRPr>
          </a:p>
        </p:txBody>
      </p:sp>
      <p:sp>
        <p:nvSpPr>
          <p:cNvPr id="145422" name="Line 14"/>
          <p:cNvSpPr>
            <a:spLocks noChangeShapeType="1"/>
          </p:cNvSpPr>
          <p:nvPr/>
        </p:nvSpPr>
        <p:spPr bwMode="auto">
          <a:xfrm>
            <a:off x="4321175" y="2798763"/>
            <a:ext cx="0" cy="361950"/>
          </a:xfrm>
          <a:prstGeom prst="line">
            <a:avLst/>
          </a:prstGeom>
          <a:noFill/>
          <a:ln w="38100">
            <a:solidFill>
              <a:srgbClr val="305630"/>
            </a:solidFill>
            <a:round/>
            <a:headEnd/>
            <a:tailEnd type="triangle" w="med" len="med"/>
          </a:ln>
        </p:spPr>
        <p:txBody>
          <a:bodyPr wrap="none" anchor="ctr"/>
          <a:lstStyle/>
          <a:p>
            <a:endParaRPr lang="ru-RU"/>
          </a:p>
        </p:txBody>
      </p:sp>
      <p:sp>
        <p:nvSpPr>
          <p:cNvPr id="145423" name="Line 15"/>
          <p:cNvSpPr>
            <a:spLocks noChangeShapeType="1"/>
          </p:cNvSpPr>
          <p:nvPr/>
        </p:nvSpPr>
        <p:spPr bwMode="auto">
          <a:xfrm>
            <a:off x="4252913" y="1503363"/>
            <a:ext cx="0" cy="287337"/>
          </a:xfrm>
          <a:prstGeom prst="line">
            <a:avLst/>
          </a:prstGeom>
          <a:noFill/>
          <a:ln w="31750">
            <a:solidFill>
              <a:srgbClr val="008000"/>
            </a:solidFill>
            <a:round/>
            <a:headEnd type="none" w="sm" len="sm"/>
            <a:tailEnd type="triangle" w="sm" len="sm"/>
          </a:ln>
        </p:spPr>
        <p:txBody>
          <a:bodyPr/>
          <a:lstStyle/>
          <a:p>
            <a:endParaRPr lang="ru-RU"/>
          </a:p>
        </p:txBody>
      </p:sp>
      <p:sp>
        <p:nvSpPr>
          <p:cNvPr id="145424" name="Line 16"/>
          <p:cNvSpPr>
            <a:spLocks noChangeShapeType="1"/>
          </p:cNvSpPr>
          <p:nvPr/>
        </p:nvSpPr>
        <p:spPr bwMode="auto">
          <a:xfrm flipH="1" flipV="1">
            <a:off x="2790825" y="2366963"/>
            <a:ext cx="466725" cy="0"/>
          </a:xfrm>
          <a:prstGeom prst="line">
            <a:avLst/>
          </a:prstGeom>
          <a:noFill/>
          <a:ln w="38100">
            <a:solidFill>
              <a:srgbClr val="305630"/>
            </a:solidFill>
            <a:round/>
            <a:headEnd/>
            <a:tailEnd type="triangle" w="med" len="med"/>
          </a:ln>
        </p:spPr>
        <p:txBody>
          <a:bodyPr wrap="none" anchor="ctr"/>
          <a:lstStyle/>
          <a:p>
            <a:endParaRPr lang="ru-RU"/>
          </a:p>
        </p:txBody>
      </p:sp>
      <p:sp>
        <p:nvSpPr>
          <p:cNvPr id="145425" name="Line 17"/>
          <p:cNvSpPr>
            <a:spLocks noChangeShapeType="1"/>
          </p:cNvSpPr>
          <p:nvPr/>
        </p:nvSpPr>
        <p:spPr bwMode="auto">
          <a:xfrm>
            <a:off x="5451475" y="2224088"/>
            <a:ext cx="465138" cy="0"/>
          </a:xfrm>
          <a:prstGeom prst="line">
            <a:avLst/>
          </a:prstGeom>
          <a:noFill/>
          <a:ln w="38100">
            <a:solidFill>
              <a:srgbClr val="305630"/>
            </a:solidFill>
            <a:round/>
            <a:headEnd/>
            <a:tailEnd type="triangle" w="med" len="med"/>
          </a:ln>
        </p:spPr>
        <p:txBody>
          <a:bodyPr wrap="none" anchor="ctr"/>
          <a:lstStyle/>
          <a:p>
            <a:endParaRPr lang="ru-RU"/>
          </a:p>
        </p:txBody>
      </p:sp>
      <p:sp>
        <p:nvSpPr>
          <p:cNvPr id="145426" name="Line 18"/>
          <p:cNvSpPr>
            <a:spLocks noChangeShapeType="1"/>
          </p:cNvSpPr>
          <p:nvPr/>
        </p:nvSpPr>
        <p:spPr bwMode="auto">
          <a:xfrm flipH="1" flipV="1">
            <a:off x="5451475" y="2366963"/>
            <a:ext cx="465138" cy="0"/>
          </a:xfrm>
          <a:prstGeom prst="line">
            <a:avLst/>
          </a:prstGeom>
          <a:noFill/>
          <a:ln w="38100">
            <a:solidFill>
              <a:srgbClr val="305630"/>
            </a:solidFill>
            <a:round/>
            <a:headEnd/>
            <a:tailEnd type="triangle" w="med" len="med"/>
          </a:ln>
        </p:spPr>
        <p:txBody>
          <a:bodyPr wrap="none" anchor="ctr"/>
          <a:lstStyle/>
          <a:p>
            <a:endParaRPr lang="ru-RU"/>
          </a:p>
        </p:txBody>
      </p:sp>
      <p:sp>
        <p:nvSpPr>
          <p:cNvPr id="145427" name="Line 19"/>
          <p:cNvSpPr>
            <a:spLocks noChangeShapeType="1"/>
          </p:cNvSpPr>
          <p:nvPr/>
        </p:nvSpPr>
        <p:spPr bwMode="auto">
          <a:xfrm>
            <a:off x="2790825" y="2224088"/>
            <a:ext cx="466725" cy="0"/>
          </a:xfrm>
          <a:prstGeom prst="line">
            <a:avLst/>
          </a:prstGeom>
          <a:noFill/>
          <a:ln w="38100">
            <a:solidFill>
              <a:srgbClr val="305630"/>
            </a:solidFill>
            <a:round/>
            <a:headEnd/>
            <a:tailEnd type="triangle" w="med" len="med"/>
          </a:ln>
        </p:spPr>
        <p:txBody>
          <a:bodyPr wrap="none" anchor="ctr"/>
          <a:lstStyle/>
          <a:p>
            <a:endParaRPr lang="ru-RU"/>
          </a:p>
        </p:txBody>
      </p:sp>
      <p:sp>
        <p:nvSpPr>
          <p:cNvPr id="35" name="Text Box 20"/>
          <p:cNvSpPr txBox="1">
            <a:spLocks noChangeArrowheads="1"/>
          </p:cNvSpPr>
          <p:nvPr/>
        </p:nvSpPr>
        <p:spPr bwMode="auto">
          <a:xfrm>
            <a:off x="2990850" y="4024313"/>
            <a:ext cx="2724150" cy="220662"/>
          </a:xfrm>
          <a:prstGeom prst="rect">
            <a:avLst/>
          </a:prstGeom>
          <a:solidFill>
            <a:srgbClr val="CCFFFF"/>
          </a:soli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lnSpc>
                <a:spcPct val="80000"/>
              </a:lnSpc>
              <a:spcBef>
                <a:spcPts val="0"/>
              </a:spcBef>
              <a:spcAft>
                <a:spcPts val="0"/>
              </a:spcAft>
              <a:defRPr/>
            </a:pPr>
            <a:r>
              <a:rPr lang="en-US" sz="1200" b="1">
                <a:solidFill>
                  <a:srgbClr val="FF3300"/>
                </a:solidFill>
                <a:latin typeface="Pragmatica Medium"/>
              </a:rPr>
              <a:t>Core damage risk</a:t>
            </a:r>
            <a:endParaRPr lang="en-US" sz="1200" b="1" noProof="1">
              <a:solidFill>
                <a:srgbClr val="FF3300"/>
              </a:solidFill>
              <a:latin typeface="Pragmatica Medium"/>
            </a:endParaRPr>
          </a:p>
        </p:txBody>
      </p:sp>
      <p:sp>
        <p:nvSpPr>
          <p:cNvPr id="145429" name="Line 22"/>
          <p:cNvSpPr>
            <a:spLocks noChangeShapeType="1"/>
          </p:cNvSpPr>
          <p:nvPr/>
        </p:nvSpPr>
        <p:spPr bwMode="auto">
          <a:xfrm flipH="1" flipV="1">
            <a:off x="5881688" y="5175250"/>
            <a:ext cx="996950" cy="0"/>
          </a:xfrm>
          <a:prstGeom prst="line">
            <a:avLst/>
          </a:prstGeom>
          <a:noFill/>
          <a:ln w="38100">
            <a:solidFill>
              <a:srgbClr val="305630"/>
            </a:solidFill>
            <a:round/>
            <a:headEnd/>
            <a:tailEnd type="triangle" w="med" len="med"/>
          </a:ln>
        </p:spPr>
        <p:txBody>
          <a:bodyPr wrap="none" anchor="ctr"/>
          <a:lstStyle/>
          <a:p>
            <a:endParaRPr lang="ru-RU"/>
          </a:p>
        </p:txBody>
      </p:sp>
      <p:sp>
        <p:nvSpPr>
          <p:cNvPr id="37" name="Text Box 23"/>
          <p:cNvSpPr txBox="1">
            <a:spLocks noChangeArrowheads="1"/>
          </p:cNvSpPr>
          <p:nvPr/>
        </p:nvSpPr>
        <p:spPr bwMode="auto">
          <a:xfrm>
            <a:off x="3257550" y="3159125"/>
            <a:ext cx="2327275" cy="257175"/>
          </a:xfrm>
          <a:prstGeom prst="rect">
            <a:avLst/>
          </a:prstGeom>
          <a:gradFill rotWithShape="0">
            <a:gsLst>
              <a:gs pos="0">
                <a:srgbClr val="ACFEC3">
                  <a:gamma/>
                  <a:tint val="0"/>
                  <a:invGamma/>
                </a:srgbClr>
              </a:gs>
              <a:gs pos="100000">
                <a:srgbClr val="ACFEC3"/>
              </a:gs>
            </a:gsLst>
            <a:path path="shape">
              <a:fillToRect l="50000" t="50000" r="50000" b="50000"/>
            </a:path>
          </a:gradFill>
          <a:ln w="25400">
            <a:solidFill>
              <a:srgbClr val="305630"/>
            </a:solidFill>
            <a:miter lim="800000"/>
            <a:headEnd/>
            <a:tailEnd/>
          </a:ln>
          <a:effectLst>
            <a:outerShdw dist="107763" dir="2700000" algn="ctr" rotWithShape="0">
              <a:srgbClr val="305630">
                <a:alpha val="50000"/>
              </a:srgbClr>
            </a:outerShdw>
          </a:effectLst>
        </p:spPr>
        <p:txBody>
          <a:bodyPr lIns="72000" tIns="36000" rIns="72000" bIns="36000">
            <a:spAutoFit/>
          </a:bodyPr>
          <a:lstStyle/>
          <a:p>
            <a:pPr algn="ctr" eaLnBrk="0" fontAlgn="auto" hangingPunct="0">
              <a:spcBef>
                <a:spcPts val="0"/>
              </a:spcBef>
              <a:spcAft>
                <a:spcPts val="0"/>
              </a:spcAft>
              <a:defRPr/>
            </a:pPr>
            <a:r>
              <a:rPr lang="en-US" sz="1200" b="1">
                <a:solidFill>
                  <a:srgbClr val="000000"/>
                </a:solidFill>
                <a:latin typeface="Pragmatica Medium"/>
              </a:rPr>
              <a:t>Full-scope PSA level 1</a:t>
            </a:r>
            <a:endParaRPr lang="en-US" sz="1200" b="1" noProof="1">
              <a:solidFill>
                <a:srgbClr val="000000"/>
              </a:solidFill>
              <a:latin typeface="Pragmatica Medium"/>
            </a:endParaRPr>
          </a:p>
        </p:txBody>
      </p:sp>
      <p:sp>
        <p:nvSpPr>
          <p:cNvPr id="145431" name="Oval 25"/>
          <p:cNvSpPr>
            <a:spLocks noChangeArrowheads="1"/>
          </p:cNvSpPr>
          <p:nvPr/>
        </p:nvSpPr>
        <p:spPr bwMode="auto">
          <a:xfrm>
            <a:off x="6646863" y="2798763"/>
            <a:ext cx="2209800" cy="990600"/>
          </a:xfrm>
          <a:prstGeom prst="ellipse">
            <a:avLst/>
          </a:prstGeom>
          <a:solidFill>
            <a:srgbClr val="CCFFCC"/>
          </a:solidFill>
          <a:ln w="38100">
            <a:solidFill>
              <a:schemeClr val="tx1"/>
            </a:solidFill>
            <a:round/>
            <a:headEnd/>
            <a:tailEnd/>
          </a:ln>
        </p:spPr>
        <p:txBody>
          <a:bodyPr wrap="none" anchor="ctr"/>
          <a:lstStyle/>
          <a:p>
            <a:pPr algn="ctr"/>
            <a:r>
              <a:rPr lang="en-US" sz="1200" b="1" i="1">
                <a:solidFill>
                  <a:srgbClr val="000000"/>
                </a:solidFill>
                <a:latin typeface="Pragmatica Medium"/>
              </a:rPr>
              <a:t>PSA level 2 model </a:t>
            </a:r>
          </a:p>
          <a:p>
            <a:pPr algn="ctr"/>
            <a:r>
              <a:rPr lang="en-US" sz="1200" b="1" i="1">
                <a:solidFill>
                  <a:srgbClr val="000000"/>
                </a:solidFill>
                <a:latin typeface="Pragmatica Medium"/>
              </a:rPr>
              <a:t>for Novovoronezh-2</a:t>
            </a:r>
            <a:endParaRPr lang="en-US" sz="1200" b="1" i="1" noProof="1">
              <a:solidFill>
                <a:srgbClr val="000000"/>
              </a:solidFill>
              <a:latin typeface="Pragmatica Medium"/>
            </a:endParaRPr>
          </a:p>
        </p:txBody>
      </p:sp>
      <p:sp>
        <p:nvSpPr>
          <p:cNvPr id="145432" name="Line 26"/>
          <p:cNvSpPr>
            <a:spLocks noChangeShapeType="1"/>
          </p:cNvSpPr>
          <p:nvPr/>
        </p:nvSpPr>
        <p:spPr bwMode="auto">
          <a:xfrm>
            <a:off x="7777163" y="3808413"/>
            <a:ext cx="0" cy="358775"/>
          </a:xfrm>
          <a:prstGeom prst="line">
            <a:avLst/>
          </a:prstGeom>
          <a:noFill/>
          <a:ln w="38100">
            <a:solidFill>
              <a:srgbClr val="305630"/>
            </a:solidFill>
            <a:round/>
            <a:headEnd/>
            <a:tailEnd type="triangle" w="med" len="med"/>
          </a:ln>
        </p:spPr>
        <p:txBody>
          <a:bodyPr wrap="none" anchor="ctr"/>
          <a:lstStyle/>
          <a:p>
            <a:endParaRPr lang="ru-RU"/>
          </a:p>
        </p:txBody>
      </p:sp>
      <p:sp>
        <p:nvSpPr>
          <p:cNvPr id="145433" name="Line 35"/>
          <p:cNvSpPr>
            <a:spLocks noChangeShapeType="1"/>
          </p:cNvSpPr>
          <p:nvPr/>
        </p:nvSpPr>
        <p:spPr bwMode="auto">
          <a:xfrm>
            <a:off x="4298950" y="4311650"/>
            <a:ext cx="0" cy="576263"/>
          </a:xfrm>
          <a:prstGeom prst="line">
            <a:avLst/>
          </a:prstGeom>
          <a:noFill/>
          <a:ln w="38100">
            <a:solidFill>
              <a:srgbClr val="305630"/>
            </a:solidFill>
            <a:round/>
            <a:headEnd/>
            <a:tailEnd type="triangle" w="med" len="med"/>
          </a:ln>
        </p:spPr>
        <p:txBody>
          <a:bodyPr wrap="none" anchor="ctr"/>
          <a:lstStyle/>
          <a:p>
            <a:endParaRPr lang="ru-RU"/>
          </a:p>
        </p:txBody>
      </p:sp>
      <p:sp>
        <p:nvSpPr>
          <p:cNvPr id="145434" name="Line 36"/>
          <p:cNvSpPr>
            <a:spLocks noChangeShapeType="1"/>
          </p:cNvSpPr>
          <p:nvPr/>
        </p:nvSpPr>
        <p:spPr bwMode="auto">
          <a:xfrm flipV="1">
            <a:off x="1201738" y="2655888"/>
            <a:ext cx="2305050" cy="1655762"/>
          </a:xfrm>
          <a:prstGeom prst="line">
            <a:avLst/>
          </a:prstGeom>
          <a:noFill/>
          <a:ln w="38100">
            <a:solidFill>
              <a:srgbClr val="FF0000"/>
            </a:solidFill>
            <a:round/>
            <a:headEnd/>
            <a:tailEnd type="triangle" w="med" len="med"/>
          </a:ln>
        </p:spPr>
        <p:txBody>
          <a:bodyPr wrap="none" anchor="ctr"/>
          <a:lstStyle/>
          <a:p>
            <a:endParaRPr lang="ru-RU"/>
          </a:p>
        </p:txBody>
      </p:sp>
      <p:sp>
        <p:nvSpPr>
          <p:cNvPr id="145435" name="Line 37"/>
          <p:cNvSpPr>
            <a:spLocks noChangeShapeType="1"/>
          </p:cNvSpPr>
          <p:nvPr/>
        </p:nvSpPr>
        <p:spPr bwMode="auto">
          <a:xfrm>
            <a:off x="4298950" y="3519488"/>
            <a:ext cx="0" cy="503237"/>
          </a:xfrm>
          <a:prstGeom prst="line">
            <a:avLst/>
          </a:prstGeom>
          <a:noFill/>
          <a:ln w="38100">
            <a:solidFill>
              <a:srgbClr val="305630"/>
            </a:solidFill>
            <a:round/>
            <a:headEnd/>
            <a:tailEnd type="triangle" w="med" len="med"/>
          </a:ln>
        </p:spPr>
        <p:txBody>
          <a:bodyPr wrap="none" anchor="ct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a:defRPr/>
            </a:pPr>
            <a:r>
              <a:rPr lang="en-US" sz="2800" u="none" kern="1200" dirty="0">
                <a:latin typeface="Arial" charset="0"/>
                <a:ea typeface="+mn-ea"/>
                <a:cs typeface="+mn-cs"/>
              </a:rPr>
              <a:t>PSA Level 1</a:t>
            </a:r>
            <a:endParaRPr lang="ru-RU" sz="2800" u="none" kern="1200" dirty="0">
              <a:latin typeface="Arial" charset="0"/>
              <a:ea typeface="+mn-ea"/>
              <a:cs typeface="+mn-cs"/>
            </a:endParaRPr>
          </a:p>
        </p:txBody>
      </p:sp>
      <p:sp>
        <p:nvSpPr>
          <p:cNvPr id="146434" name="Rectangle 3"/>
          <p:cNvSpPr>
            <a:spLocks noGrp="1" noChangeArrowheads="1"/>
          </p:cNvSpPr>
          <p:nvPr>
            <p:ph type="body" idx="1"/>
          </p:nvPr>
        </p:nvSpPr>
        <p:spPr/>
        <p:txBody>
          <a:bodyPr/>
          <a:lstStyle/>
          <a:p>
            <a:endParaRPr lang="ru-RU" smtClean="0">
              <a:effectLst/>
            </a:endParaRPr>
          </a:p>
        </p:txBody>
      </p:sp>
      <p:sp>
        <p:nvSpPr>
          <p:cNvPr id="94" name="Rectangle 3"/>
          <p:cNvSpPr>
            <a:spLocks noChangeArrowheads="1"/>
          </p:cNvSpPr>
          <p:nvPr/>
        </p:nvSpPr>
        <p:spPr bwMode="auto">
          <a:xfrm>
            <a:off x="2901950" y="3306763"/>
            <a:ext cx="3187700" cy="977900"/>
          </a:xfrm>
          <a:prstGeom prst="rect">
            <a:avLst/>
          </a:prstGeom>
          <a:solidFill>
            <a:srgbClr val="00CCFF"/>
          </a:solidFill>
          <a:ln w="12700">
            <a:solidFill>
              <a:srgbClr val="BBE0E3"/>
            </a:solidFill>
            <a:miter lim="800000"/>
            <a:headEnd/>
            <a:tailEnd/>
          </a:ln>
          <a:effectLst/>
        </p:spPr>
        <p:txBody>
          <a:bodyPr wrap="none" lIns="92075" tIns="46038" rIns="92075" bIns="46038" anchor="ctr"/>
          <a:lstStyle/>
          <a:p>
            <a:pPr marL="342900" indent="-342900" algn="ctr" eaLnBrk="0" fontAlgn="auto" hangingPunct="0">
              <a:spcBef>
                <a:spcPct val="20000"/>
              </a:spcBef>
              <a:spcAft>
                <a:spcPts val="0"/>
              </a:spcAft>
              <a:defRPr/>
            </a:pPr>
            <a:r>
              <a:rPr lang="en-US" sz="2000" b="1" kern="0">
                <a:solidFill>
                  <a:srgbClr val="000000"/>
                </a:solidFill>
                <a:latin typeface="Pragmatica Medium"/>
              </a:rPr>
              <a:t>Plant Model</a:t>
            </a:r>
          </a:p>
          <a:p>
            <a:pPr marL="342900" indent="-342900" algn="ctr" eaLnBrk="0" fontAlgn="auto" hangingPunct="0">
              <a:spcBef>
                <a:spcPct val="20000"/>
              </a:spcBef>
              <a:spcAft>
                <a:spcPts val="0"/>
              </a:spcAft>
              <a:defRPr/>
            </a:pPr>
            <a:r>
              <a:rPr lang="en-US" sz="2000" b="1" kern="0">
                <a:solidFill>
                  <a:srgbClr val="000000"/>
                </a:solidFill>
                <a:latin typeface="Pragmatica Medium"/>
              </a:rPr>
              <a:t>Integration</a:t>
            </a:r>
          </a:p>
        </p:txBody>
      </p:sp>
      <p:sp>
        <p:nvSpPr>
          <p:cNvPr id="95" name="Rectangle 4"/>
          <p:cNvSpPr>
            <a:spLocks noChangeArrowheads="1"/>
          </p:cNvSpPr>
          <p:nvPr/>
        </p:nvSpPr>
        <p:spPr bwMode="auto">
          <a:xfrm>
            <a:off x="784225" y="1720850"/>
            <a:ext cx="2105025" cy="811213"/>
          </a:xfrm>
          <a:prstGeom prst="rect">
            <a:avLst/>
          </a:prstGeom>
          <a:solidFill>
            <a:srgbClr val="BBE0E3"/>
          </a:solidFill>
          <a:ln w="12700">
            <a:solidFill>
              <a:srgbClr val="BBE0E3"/>
            </a:solidFill>
            <a:miter lim="800000"/>
            <a:headEnd/>
            <a:tailEnd/>
          </a:ln>
          <a:effectLst/>
        </p:spPr>
        <p:txBody>
          <a:bodyPr wrap="none" lIns="92075" tIns="46038" rIns="92075" bIns="46038" anchor="ctr"/>
          <a:lstStyle/>
          <a:p>
            <a:pPr marL="342900" indent="-342900" algn="ctr" eaLnBrk="0" fontAlgn="auto" hangingPunct="0">
              <a:lnSpc>
                <a:spcPct val="80000"/>
              </a:lnSpc>
              <a:spcBef>
                <a:spcPts val="0"/>
              </a:spcBef>
              <a:spcAft>
                <a:spcPts val="0"/>
              </a:spcAft>
              <a:defRPr/>
            </a:pPr>
            <a:r>
              <a:rPr lang="en-US" sz="1800" b="1" kern="0">
                <a:solidFill>
                  <a:sysClr val="windowText" lastClr="000000"/>
                </a:solidFill>
                <a:latin typeface="Pragmatica Medium"/>
              </a:rPr>
              <a:t>Initiating Event </a:t>
            </a:r>
            <a:br>
              <a:rPr lang="en-US" sz="1800" b="1" kern="0">
                <a:solidFill>
                  <a:sysClr val="windowText" lastClr="000000"/>
                </a:solidFill>
                <a:latin typeface="Pragmatica Medium"/>
              </a:rPr>
            </a:br>
            <a:r>
              <a:rPr lang="en-US" sz="1800" b="1" kern="0">
                <a:solidFill>
                  <a:sysClr val="windowText" lastClr="000000"/>
                </a:solidFill>
                <a:latin typeface="Pragmatica Medium"/>
              </a:rPr>
              <a:t>Analysis </a:t>
            </a:r>
          </a:p>
          <a:p>
            <a:pPr marL="342900" indent="-342900" algn="ctr" eaLnBrk="0" fontAlgn="auto" hangingPunct="0">
              <a:lnSpc>
                <a:spcPct val="80000"/>
              </a:lnSpc>
              <a:spcBef>
                <a:spcPts val="0"/>
              </a:spcBef>
              <a:spcAft>
                <a:spcPts val="0"/>
              </a:spcAft>
              <a:defRPr/>
            </a:pPr>
            <a:r>
              <a:rPr lang="en-US" sz="1800" b="1" kern="0">
                <a:solidFill>
                  <a:sysClr val="windowText" lastClr="000000"/>
                </a:solidFill>
                <a:latin typeface="Pragmatica Medium"/>
              </a:rPr>
              <a:t> </a:t>
            </a:r>
          </a:p>
        </p:txBody>
      </p:sp>
      <p:sp>
        <p:nvSpPr>
          <p:cNvPr id="96" name="Rectangle 5"/>
          <p:cNvSpPr>
            <a:spLocks noChangeArrowheads="1"/>
          </p:cNvSpPr>
          <p:nvPr/>
        </p:nvSpPr>
        <p:spPr bwMode="auto">
          <a:xfrm>
            <a:off x="3175000" y="1720850"/>
            <a:ext cx="2460625" cy="841375"/>
          </a:xfrm>
          <a:prstGeom prst="rect">
            <a:avLst/>
          </a:prstGeom>
          <a:solidFill>
            <a:srgbClr val="BBE0E3"/>
          </a:solidFill>
          <a:ln w="12700">
            <a:solidFill>
              <a:srgbClr val="BBE0E3"/>
            </a:solidFill>
            <a:miter lim="800000"/>
            <a:headEnd/>
            <a:tailEnd/>
          </a:ln>
          <a:effectLst/>
        </p:spPr>
        <p:txBody>
          <a:bodyPr wrap="none" lIns="92075" tIns="46038" rIns="92075" bIns="46038" anchor="ctr"/>
          <a:lstStyle/>
          <a:p>
            <a:pPr marL="342900" indent="-342900" algn="ctr" eaLnBrk="0" fontAlgn="auto" hangingPunct="0">
              <a:spcBef>
                <a:spcPct val="20000"/>
              </a:spcBef>
              <a:spcAft>
                <a:spcPts val="0"/>
              </a:spcAft>
              <a:defRPr/>
            </a:pPr>
            <a:r>
              <a:rPr lang="en-US" sz="1800" b="1" kern="0">
                <a:solidFill>
                  <a:srgbClr val="000000"/>
                </a:solidFill>
                <a:latin typeface="Pragmatica Medium"/>
              </a:rPr>
              <a:t>Accident Sequences</a:t>
            </a:r>
            <a:br>
              <a:rPr lang="en-US" sz="1800" b="1" kern="0">
                <a:solidFill>
                  <a:srgbClr val="000000"/>
                </a:solidFill>
                <a:latin typeface="Pragmatica Medium"/>
              </a:rPr>
            </a:br>
            <a:r>
              <a:rPr lang="en-US" sz="1800" b="1" kern="0">
                <a:solidFill>
                  <a:srgbClr val="000000"/>
                </a:solidFill>
                <a:latin typeface="Pragmatica Medium"/>
              </a:rPr>
              <a:t> Development</a:t>
            </a:r>
          </a:p>
        </p:txBody>
      </p:sp>
      <p:sp>
        <p:nvSpPr>
          <p:cNvPr id="97" name="Rectangle 6"/>
          <p:cNvSpPr>
            <a:spLocks noChangeArrowheads="1"/>
          </p:cNvSpPr>
          <p:nvPr/>
        </p:nvSpPr>
        <p:spPr bwMode="auto">
          <a:xfrm>
            <a:off x="6372225" y="1720850"/>
            <a:ext cx="1944688" cy="811213"/>
          </a:xfrm>
          <a:prstGeom prst="rect">
            <a:avLst/>
          </a:prstGeom>
          <a:solidFill>
            <a:srgbClr val="BBE0E3"/>
          </a:solidFill>
          <a:ln w="12700">
            <a:solidFill>
              <a:srgbClr val="BBE0E3"/>
            </a:solidFill>
            <a:miter lim="800000"/>
            <a:headEnd/>
            <a:tailEnd/>
          </a:ln>
          <a:effectLst/>
        </p:spPr>
        <p:txBody>
          <a:bodyPr wrap="none" lIns="92075" tIns="46038" rIns="92075" bIns="46038" anchor="ctr"/>
          <a:lstStyle/>
          <a:p>
            <a:pPr marL="342900" indent="-342900" algn="ctr" eaLnBrk="0" fontAlgn="auto" hangingPunct="0">
              <a:spcBef>
                <a:spcPct val="20000"/>
              </a:spcBef>
              <a:spcAft>
                <a:spcPts val="0"/>
              </a:spcAft>
              <a:buClr>
                <a:srgbClr val="00279F"/>
              </a:buClr>
              <a:buSzPct val="80000"/>
              <a:buFont typeface="Monotype Sorts" charset="0"/>
              <a:buChar char=" "/>
              <a:defRPr/>
            </a:pPr>
            <a:r>
              <a:rPr lang="en-US" sz="1800" b="1" kern="0">
                <a:solidFill>
                  <a:srgbClr val="000000"/>
                </a:solidFill>
                <a:latin typeface="Pragmatica Medium"/>
              </a:rPr>
              <a:t>System analysis </a:t>
            </a:r>
            <a:br>
              <a:rPr lang="en-US" sz="1800" b="1" kern="0">
                <a:solidFill>
                  <a:srgbClr val="000000"/>
                </a:solidFill>
                <a:latin typeface="Pragmatica Medium"/>
              </a:rPr>
            </a:br>
            <a:r>
              <a:rPr lang="en-US" sz="1800" b="1" kern="0">
                <a:solidFill>
                  <a:srgbClr val="000000"/>
                </a:solidFill>
                <a:latin typeface="Pragmatica Medium"/>
              </a:rPr>
              <a:t> and Fault Trees </a:t>
            </a:r>
            <a:br>
              <a:rPr lang="en-US" sz="1800" b="1" kern="0">
                <a:solidFill>
                  <a:srgbClr val="000000"/>
                </a:solidFill>
                <a:latin typeface="Pragmatica Medium"/>
              </a:rPr>
            </a:br>
            <a:r>
              <a:rPr lang="en-US" sz="1800" b="1" kern="0">
                <a:solidFill>
                  <a:srgbClr val="000000"/>
                </a:solidFill>
                <a:latin typeface="Pragmatica Medium"/>
              </a:rPr>
              <a:t>Development</a:t>
            </a:r>
          </a:p>
        </p:txBody>
      </p:sp>
      <p:sp>
        <p:nvSpPr>
          <p:cNvPr id="98" name="Rectangle 7"/>
          <p:cNvSpPr>
            <a:spLocks noChangeArrowheads="1"/>
          </p:cNvSpPr>
          <p:nvPr/>
        </p:nvSpPr>
        <p:spPr bwMode="auto">
          <a:xfrm>
            <a:off x="715963" y="3305175"/>
            <a:ext cx="1730375" cy="979488"/>
          </a:xfrm>
          <a:prstGeom prst="rect">
            <a:avLst/>
          </a:prstGeom>
          <a:solidFill>
            <a:srgbClr val="BBE0E3"/>
          </a:solidFill>
          <a:ln w="12700">
            <a:solidFill>
              <a:srgbClr val="BBE0E3"/>
            </a:solidFill>
            <a:miter lim="800000"/>
            <a:headEnd/>
            <a:tailEnd/>
          </a:ln>
          <a:effectLst/>
        </p:spPr>
        <p:txBody>
          <a:bodyPr wrap="none" lIns="92075" tIns="46038" rIns="92075" bIns="46038" anchor="ctr"/>
          <a:lstStyle/>
          <a:p>
            <a:pPr marL="342900" indent="-342900" algn="ctr" eaLnBrk="0" fontAlgn="auto" hangingPunct="0">
              <a:spcBef>
                <a:spcPct val="20000"/>
              </a:spcBef>
              <a:spcAft>
                <a:spcPts val="0"/>
              </a:spcAft>
              <a:defRPr/>
            </a:pPr>
            <a:r>
              <a:rPr lang="en-US" sz="1800" b="1" kern="0">
                <a:solidFill>
                  <a:srgbClr val="000000"/>
                </a:solidFill>
                <a:latin typeface="Pragmatica Medium"/>
              </a:rPr>
              <a:t>Data </a:t>
            </a:r>
            <a:br>
              <a:rPr lang="en-US" sz="1800" b="1" kern="0">
                <a:solidFill>
                  <a:srgbClr val="000000"/>
                </a:solidFill>
                <a:latin typeface="Pragmatica Medium"/>
              </a:rPr>
            </a:br>
            <a:r>
              <a:rPr lang="en-US" sz="1800" b="1" kern="0">
                <a:solidFill>
                  <a:srgbClr val="000000"/>
                </a:solidFill>
                <a:latin typeface="Pragmatica Medium"/>
              </a:rPr>
              <a:t>Preparation </a:t>
            </a:r>
            <a:r>
              <a:rPr lang="ru-RU" sz="1800" b="1" kern="0">
                <a:solidFill>
                  <a:srgbClr val="000000"/>
                </a:solidFill>
                <a:latin typeface="Pragmatica Medium"/>
              </a:rPr>
              <a:t/>
            </a:r>
            <a:br>
              <a:rPr lang="ru-RU" sz="1800" b="1" kern="0">
                <a:solidFill>
                  <a:srgbClr val="000000"/>
                </a:solidFill>
                <a:latin typeface="Pragmatica Medium"/>
              </a:rPr>
            </a:br>
            <a:r>
              <a:rPr lang="ru-RU" sz="1800" b="1" kern="0">
                <a:solidFill>
                  <a:srgbClr val="000000"/>
                </a:solidFill>
                <a:latin typeface="Pragmatica Medium"/>
              </a:rPr>
              <a:t> </a:t>
            </a:r>
            <a:r>
              <a:rPr lang="en-US" sz="1800" b="1" kern="0">
                <a:solidFill>
                  <a:srgbClr val="000000"/>
                </a:solidFill>
                <a:latin typeface="Pragmatica Medium"/>
              </a:rPr>
              <a:t>and</a:t>
            </a:r>
            <a:r>
              <a:rPr lang="ru-RU" sz="1800" b="1" kern="0">
                <a:solidFill>
                  <a:srgbClr val="000000"/>
                </a:solidFill>
                <a:latin typeface="Pragmatica Medium"/>
              </a:rPr>
              <a:t> </a:t>
            </a:r>
            <a:r>
              <a:rPr lang="en-US" sz="1800" b="1" kern="0">
                <a:solidFill>
                  <a:srgbClr val="000000"/>
                </a:solidFill>
                <a:latin typeface="Pragmatica Medium"/>
              </a:rPr>
              <a:t>Analysis</a:t>
            </a:r>
          </a:p>
        </p:txBody>
      </p:sp>
      <p:sp>
        <p:nvSpPr>
          <p:cNvPr id="99" name="Rectangle 8"/>
          <p:cNvSpPr>
            <a:spLocks noChangeArrowheads="1"/>
          </p:cNvSpPr>
          <p:nvPr/>
        </p:nvSpPr>
        <p:spPr bwMode="auto">
          <a:xfrm>
            <a:off x="6765925" y="3376613"/>
            <a:ext cx="1727200" cy="908050"/>
          </a:xfrm>
          <a:prstGeom prst="rect">
            <a:avLst/>
          </a:prstGeom>
          <a:solidFill>
            <a:srgbClr val="FFFF00"/>
          </a:solidFill>
          <a:ln w="12700">
            <a:solidFill>
              <a:srgbClr val="BBE0E3"/>
            </a:solidFill>
            <a:miter lim="800000"/>
            <a:headEnd/>
            <a:tailEnd/>
          </a:ln>
          <a:effectLst/>
        </p:spPr>
        <p:txBody>
          <a:bodyPr wrap="none" lIns="92075" tIns="46038" rIns="92075" bIns="46038" anchor="ctr"/>
          <a:lstStyle/>
          <a:p>
            <a:pPr marL="342900" indent="-342900" algn="ctr" eaLnBrk="0" fontAlgn="auto" hangingPunct="0">
              <a:spcBef>
                <a:spcPct val="20000"/>
              </a:spcBef>
              <a:spcAft>
                <a:spcPts val="0"/>
              </a:spcAft>
              <a:defRPr/>
            </a:pPr>
            <a:r>
              <a:rPr lang="en-US" sz="1800" b="1" kern="0">
                <a:solidFill>
                  <a:srgbClr val="000000"/>
                </a:solidFill>
                <a:latin typeface="Pragmatica Medium"/>
              </a:rPr>
              <a:t>Human</a:t>
            </a:r>
            <a:r>
              <a:rPr lang="ru-RU" sz="1800" b="1" kern="0">
                <a:solidFill>
                  <a:srgbClr val="000000"/>
                </a:solidFill>
                <a:latin typeface="Pragmatica Medium"/>
              </a:rPr>
              <a:t/>
            </a:r>
            <a:br>
              <a:rPr lang="ru-RU" sz="1800" b="1" kern="0">
                <a:solidFill>
                  <a:srgbClr val="000000"/>
                </a:solidFill>
                <a:latin typeface="Pragmatica Medium"/>
              </a:rPr>
            </a:br>
            <a:r>
              <a:rPr lang="en-US" sz="1800" b="1" kern="0">
                <a:solidFill>
                  <a:srgbClr val="000000"/>
                </a:solidFill>
                <a:latin typeface="Pragmatica Medium"/>
              </a:rPr>
              <a:t>Reliability</a:t>
            </a:r>
            <a:r>
              <a:rPr lang="ru-RU" sz="1800" b="1" kern="0">
                <a:solidFill>
                  <a:srgbClr val="000000"/>
                </a:solidFill>
                <a:latin typeface="Pragmatica Medium"/>
              </a:rPr>
              <a:t/>
            </a:r>
            <a:br>
              <a:rPr lang="ru-RU" sz="1800" b="1" kern="0">
                <a:solidFill>
                  <a:srgbClr val="000000"/>
                </a:solidFill>
                <a:latin typeface="Pragmatica Medium"/>
              </a:rPr>
            </a:br>
            <a:r>
              <a:rPr lang="en-US" sz="1800" b="1" kern="0">
                <a:solidFill>
                  <a:srgbClr val="000000"/>
                </a:solidFill>
                <a:latin typeface="Pragmatica Medium"/>
              </a:rPr>
              <a:t>Analysis</a:t>
            </a:r>
          </a:p>
        </p:txBody>
      </p:sp>
      <p:sp>
        <p:nvSpPr>
          <p:cNvPr id="146441" name="Rectangle 9"/>
          <p:cNvSpPr>
            <a:spLocks noChangeArrowheads="1"/>
          </p:cNvSpPr>
          <p:nvPr/>
        </p:nvSpPr>
        <p:spPr bwMode="auto">
          <a:xfrm>
            <a:off x="2484438" y="4816475"/>
            <a:ext cx="3600450" cy="1255713"/>
          </a:xfrm>
          <a:prstGeom prst="rect">
            <a:avLst/>
          </a:prstGeom>
          <a:solidFill>
            <a:srgbClr val="A2FFA3"/>
          </a:solidFill>
          <a:ln w="12700">
            <a:solidFill>
              <a:srgbClr val="005400"/>
            </a:solidFill>
            <a:miter lim="800000"/>
            <a:headEnd/>
            <a:tailEnd/>
          </a:ln>
        </p:spPr>
        <p:txBody>
          <a:bodyPr wrap="none" lIns="92075" tIns="46038" rIns="92075" bIns="46038" anchor="ctr"/>
          <a:lstStyle/>
          <a:p>
            <a:pPr marL="342900" indent="-342900" eaLnBrk="0" hangingPunct="0">
              <a:lnSpc>
                <a:spcPct val="90000"/>
              </a:lnSpc>
              <a:spcBef>
                <a:spcPct val="15000"/>
              </a:spcBef>
              <a:spcAft>
                <a:spcPct val="15000"/>
              </a:spcAft>
              <a:buClr>
                <a:srgbClr val="003E00"/>
              </a:buClr>
              <a:buFont typeface="Monotype Sorts"/>
              <a:buNone/>
            </a:pPr>
            <a:r>
              <a:rPr lang="en-US" sz="1200" b="1">
                <a:solidFill>
                  <a:srgbClr val="003E00"/>
                </a:solidFill>
                <a:latin typeface="Pragmatica Medium"/>
              </a:rPr>
              <a:t>DOMINANT ACCIDENT SEQUENCES </a:t>
            </a:r>
          </a:p>
          <a:p>
            <a:pPr marL="342900" indent="-342900" eaLnBrk="0" hangingPunct="0">
              <a:lnSpc>
                <a:spcPct val="90000"/>
              </a:lnSpc>
              <a:spcBef>
                <a:spcPct val="15000"/>
              </a:spcBef>
              <a:spcAft>
                <a:spcPct val="15000"/>
              </a:spcAft>
              <a:buClr>
                <a:srgbClr val="003E00"/>
              </a:buClr>
              <a:buFont typeface="Monotype Sorts"/>
              <a:buNone/>
            </a:pPr>
            <a:r>
              <a:rPr lang="en-US" sz="1200" b="1">
                <a:solidFill>
                  <a:srgbClr val="003E00"/>
                </a:solidFill>
                <a:latin typeface="Pragmatica Medium"/>
              </a:rPr>
              <a:t>DOMINANT MINIMAL CUT SETS</a:t>
            </a:r>
          </a:p>
          <a:p>
            <a:pPr marL="342900" indent="-342900" eaLnBrk="0" hangingPunct="0">
              <a:lnSpc>
                <a:spcPct val="90000"/>
              </a:lnSpc>
              <a:spcBef>
                <a:spcPct val="15000"/>
              </a:spcBef>
              <a:spcAft>
                <a:spcPct val="15000"/>
              </a:spcAft>
              <a:buClr>
                <a:srgbClr val="003E00"/>
              </a:buClr>
              <a:buFont typeface="Monotype Sorts"/>
              <a:buNone/>
            </a:pPr>
            <a:r>
              <a:rPr lang="en-US" sz="1200" b="1">
                <a:solidFill>
                  <a:srgbClr val="003E00"/>
                </a:solidFill>
                <a:latin typeface="Pragmatica Medium"/>
              </a:rPr>
              <a:t>ESTIMATION OF CORE DAMAGE FREQUENCY</a:t>
            </a:r>
          </a:p>
        </p:txBody>
      </p:sp>
      <p:sp>
        <p:nvSpPr>
          <p:cNvPr id="101" name="Line 10"/>
          <p:cNvSpPr>
            <a:spLocks noChangeShapeType="1"/>
          </p:cNvSpPr>
          <p:nvPr/>
        </p:nvSpPr>
        <p:spPr bwMode="auto">
          <a:xfrm>
            <a:off x="1527175" y="2541588"/>
            <a:ext cx="1749425" cy="758825"/>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2" name="Line 11"/>
          <p:cNvSpPr>
            <a:spLocks noChangeShapeType="1"/>
          </p:cNvSpPr>
          <p:nvPr/>
        </p:nvSpPr>
        <p:spPr bwMode="auto">
          <a:xfrm flipH="1">
            <a:off x="5946775" y="2541588"/>
            <a:ext cx="1444625" cy="758825"/>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3" name="Line 13"/>
          <p:cNvSpPr>
            <a:spLocks noChangeShapeType="1"/>
          </p:cNvSpPr>
          <p:nvPr/>
        </p:nvSpPr>
        <p:spPr bwMode="auto">
          <a:xfrm>
            <a:off x="6099175" y="3833813"/>
            <a:ext cx="606425" cy="0"/>
          </a:xfrm>
          <a:prstGeom prst="line">
            <a:avLst/>
          </a:prstGeom>
          <a:noFill/>
          <a:ln w="50800">
            <a:solidFill>
              <a:srgbClr val="081D58"/>
            </a:solidFill>
            <a:round/>
            <a:headEnd type="stealth" w="med" len="lg"/>
            <a:tailEnd type="none" w="sm" len="sm"/>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4" name="Line 14"/>
          <p:cNvSpPr>
            <a:spLocks noChangeShapeType="1"/>
          </p:cNvSpPr>
          <p:nvPr/>
        </p:nvSpPr>
        <p:spPr bwMode="auto">
          <a:xfrm>
            <a:off x="4572000" y="2584450"/>
            <a:ext cx="0" cy="715963"/>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5" name="Line 15"/>
          <p:cNvSpPr>
            <a:spLocks noChangeShapeType="1"/>
          </p:cNvSpPr>
          <p:nvPr/>
        </p:nvSpPr>
        <p:spPr bwMode="auto">
          <a:xfrm>
            <a:off x="3657600" y="4294188"/>
            <a:ext cx="0" cy="530225"/>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6" name="Line 16"/>
          <p:cNvSpPr>
            <a:spLocks noChangeShapeType="1"/>
          </p:cNvSpPr>
          <p:nvPr/>
        </p:nvSpPr>
        <p:spPr bwMode="auto">
          <a:xfrm>
            <a:off x="5181600" y="4294188"/>
            <a:ext cx="0" cy="530225"/>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7" name="Line 17"/>
          <p:cNvSpPr>
            <a:spLocks noChangeShapeType="1"/>
          </p:cNvSpPr>
          <p:nvPr/>
        </p:nvSpPr>
        <p:spPr bwMode="auto">
          <a:xfrm>
            <a:off x="4419600" y="4294188"/>
            <a:ext cx="0" cy="530225"/>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8" name="Line 18"/>
          <p:cNvSpPr>
            <a:spLocks noChangeShapeType="1"/>
          </p:cNvSpPr>
          <p:nvPr/>
        </p:nvSpPr>
        <p:spPr bwMode="auto">
          <a:xfrm flipH="1">
            <a:off x="2051050" y="5537200"/>
            <a:ext cx="401638" cy="0"/>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09" name="Oval 19"/>
          <p:cNvSpPr>
            <a:spLocks noChangeArrowheads="1"/>
          </p:cNvSpPr>
          <p:nvPr/>
        </p:nvSpPr>
        <p:spPr bwMode="auto">
          <a:xfrm>
            <a:off x="107950" y="5032375"/>
            <a:ext cx="1936750" cy="1058863"/>
          </a:xfrm>
          <a:prstGeom prst="ellipse">
            <a:avLst/>
          </a:prstGeom>
          <a:solidFill>
            <a:srgbClr val="CF0E30"/>
          </a:solidFill>
          <a:ln w="12700">
            <a:solidFill>
              <a:srgbClr val="CF0E30"/>
            </a:solidFill>
            <a:round/>
            <a:headEnd/>
            <a:tailEnd/>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0" name="Rectangle 20"/>
          <p:cNvSpPr>
            <a:spLocks noChangeArrowheads="1"/>
          </p:cNvSpPr>
          <p:nvPr/>
        </p:nvSpPr>
        <p:spPr bwMode="auto">
          <a:xfrm>
            <a:off x="395288" y="5321300"/>
            <a:ext cx="1398587" cy="400050"/>
          </a:xfrm>
          <a:prstGeom prst="rect">
            <a:avLst/>
          </a:prstGeom>
          <a:noFill/>
          <a:ln w="9525">
            <a:noFill/>
            <a:miter lim="800000"/>
            <a:headEnd/>
            <a:tailEnd/>
          </a:ln>
          <a:effectLst/>
        </p:spPr>
        <p:txBody>
          <a:bodyPr wrap="none" lIns="92075" tIns="46038" rIns="92075" bIns="46038">
            <a:spAutoFit/>
          </a:bodyPr>
          <a:lstStyle/>
          <a:p>
            <a:pPr marL="342900" indent="-342900" algn="just" eaLnBrk="0" fontAlgn="auto" hangingPunct="0">
              <a:spcBef>
                <a:spcPct val="20000"/>
              </a:spcBef>
              <a:spcAft>
                <a:spcPts val="0"/>
              </a:spcAft>
              <a:defRPr/>
            </a:pPr>
            <a:r>
              <a:rPr lang="en-US" sz="2000" kern="0">
                <a:solidFill>
                  <a:srgbClr val="000000"/>
                </a:solidFill>
                <a:effectLst>
                  <a:outerShdw blurRad="38100" dist="38100" dir="2700000" algn="tl">
                    <a:srgbClr val="C0C0C0"/>
                  </a:outerShdw>
                </a:effectLst>
                <a:latin typeface="Pragmatica Medium"/>
              </a:rPr>
              <a:t>INSIGHTS</a:t>
            </a:r>
          </a:p>
        </p:txBody>
      </p:sp>
      <p:sp>
        <p:nvSpPr>
          <p:cNvPr id="111" name="Line 21"/>
          <p:cNvSpPr>
            <a:spLocks noChangeShapeType="1"/>
          </p:cNvSpPr>
          <p:nvPr/>
        </p:nvSpPr>
        <p:spPr bwMode="auto">
          <a:xfrm>
            <a:off x="1314450" y="2655888"/>
            <a:ext cx="0" cy="647700"/>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2" name="Line 22"/>
          <p:cNvSpPr>
            <a:spLocks noChangeShapeType="1"/>
          </p:cNvSpPr>
          <p:nvPr/>
        </p:nvSpPr>
        <p:spPr bwMode="auto">
          <a:xfrm>
            <a:off x="7762875" y="2584450"/>
            <a:ext cx="0" cy="792163"/>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3" name="Line 23"/>
          <p:cNvSpPr>
            <a:spLocks noChangeShapeType="1"/>
          </p:cNvSpPr>
          <p:nvPr/>
        </p:nvSpPr>
        <p:spPr bwMode="auto">
          <a:xfrm>
            <a:off x="2909888" y="2008188"/>
            <a:ext cx="265112" cy="0"/>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4" name="Line 24"/>
          <p:cNvSpPr>
            <a:spLocks noChangeShapeType="1"/>
          </p:cNvSpPr>
          <p:nvPr/>
        </p:nvSpPr>
        <p:spPr bwMode="auto">
          <a:xfrm>
            <a:off x="5651500" y="2008188"/>
            <a:ext cx="669925" cy="0"/>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5" name="Line 25"/>
          <p:cNvSpPr>
            <a:spLocks noChangeShapeType="1"/>
          </p:cNvSpPr>
          <p:nvPr/>
        </p:nvSpPr>
        <p:spPr bwMode="auto">
          <a:xfrm>
            <a:off x="4970463" y="2584450"/>
            <a:ext cx="1749425" cy="758825"/>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6" name="Line 26"/>
          <p:cNvSpPr>
            <a:spLocks noChangeShapeType="1"/>
          </p:cNvSpPr>
          <p:nvPr/>
        </p:nvSpPr>
        <p:spPr bwMode="auto">
          <a:xfrm flipH="1">
            <a:off x="1908175" y="2439988"/>
            <a:ext cx="4464050" cy="792162"/>
          </a:xfrm>
          <a:prstGeom prst="line">
            <a:avLst/>
          </a:prstGeom>
          <a:noFill/>
          <a:ln w="50800">
            <a:solidFill>
              <a:srgbClr val="081D58"/>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7" name="Text Box 28"/>
          <p:cNvSpPr txBox="1">
            <a:spLocks noChangeArrowheads="1"/>
          </p:cNvSpPr>
          <p:nvPr/>
        </p:nvSpPr>
        <p:spPr bwMode="auto">
          <a:xfrm>
            <a:off x="1846263" y="1000125"/>
            <a:ext cx="5583237" cy="366713"/>
          </a:xfrm>
          <a:prstGeom prst="rect">
            <a:avLst/>
          </a:prstGeom>
          <a:solidFill>
            <a:srgbClr val="BBE0E3"/>
          </a:solid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US" sz="1800" b="1" kern="0">
                <a:solidFill>
                  <a:srgbClr val="000000"/>
                </a:solidFill>
                <a:latin typeface="Pragmatica Medium"/>
              </a:rPr>
              <a:t>Definition of Plant Operating States</a:t>
            </a:r>
            <a:endParaRPr lang="ru-RU" sz="1800" b="1" kern="0">
              <a:solidFill>
                <a:srgbClr val="000000"/>
              </a:solidFill>
              <a:latin typeface="Pragmatica Medium"/>
            </a:endParaRPr>
          </a:p>
        </p:txBody>
      </p:sp>
      <p:sp>
        <p:nvSpPr>
          <p:cNvPr id="118" name="Line 29"/>
          <p:cNvSpPr>
            <a:spLocks noChangeShapeType="1"/>
          </p:cNvSpPr>
          <p:nvPr/>
        </p:nvSpPr>
        <p:spPr bwMode="auto">
          <a:xfrm flipH="1">
            <a:off x="3906838" y="1360488"/>
            <a:ext cx="265112" cy="215900"/>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19" name="Line 30"/>
          <p:cNvSpPr>
            <a:spLocks noChangeShapeType="1"/>
          </p:cNvSpPr>
          <p:nvPr/>
        </p:nvSpPr>
        <p:spPr bwMode="auto">
          <a:xfrm>
            <a:off x="4705350" y="1360488"/>
            <a:ext cx="0" cy="314325"/>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20" name="Line 31"/>
          <p:cNvSpPr>
            <a:spLocks noChangeShapeType="1"/>
          </p:cNvSpPr>
          <p:nvPr/>
        </p:nvSpPr>
        <p:spPr bwMode="auto">
          <a:xfrm flipH="1">
            <a:off x="3376613" y="1360488"/>
            <a:ext cx="330200" cy="144462"/>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21" name="Line 32"/>
          <p:cNvSpPr>
            <a:spLocks noChangeShapeType="1"/>
          </p:cNvSpPr>
          <p:nvPr/>
        </p:nvSpPr>
        <p:spPr bwMode="auto">
          <a:xfrm>
            <a:off x="5237163" y="1360488"/>
            <a:ext cx="265112" cy="287337"/>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
        <p:nvSpPr>
          <p:cNvPr id="122" name="Line 33"/>
          <p:cNvSpPr>
            <a:spLocks noChangeShapeType="1"/>
          </p:cNvSpPr>
          <p:nvPr/>
        </p:nvSpPr>
        <p:spPr bwMode="auto">
          <a:xfrm>
            <a:off x="5635625" y="1360488"/>
            <a:ext cx="265113" cy="215900"/>
          </a:xfrm>
          <a:prstGeom prst="line">
            <a:avLst/>
          </a:prstGeom>
          <a:noFill/>
          <a:ln w="50800">
            <a:solidFill>
              <a:srgbClr val="000000"/>
            </a:solidFill>
            <a:round/>
            <a:headEnd type="none" w="sm" len="sm"/>
            <a:tailEnd type="stealth" w="med" len="lg"/>
          </a:ln>
          <a:effectLst/>
        </p:spPr>
        <p:txBody>
          <a:bodyPr wrap="none" anchor="ctr"/>
          <a:lstStyle/>
          <a:p>
            <a:pPr fontAlgn="auto">
              <a:spcBef>
                <a:spcPts val="0"/>
              </a:spcBef>
              <a:spcAft>
                <a:spcPts val="0"/>
              </a:spcAft>
              <a:defRPr/>
            </a:pPr>
            <a:endParaRPr lang="ru-RU" sz="1800" kern="0">
              <a:solidFill>
                <a:sysClr val="windowText" lastClr="000000"/>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438150" y="173038"/>
            <a:ext cx="8229600" cy="431800"/>
          </a:xfrm>
        </p:spPr>
        <p:txBody>
          <a:bodyPr/>
          <a:lstStyle/>
          <a:p>
            <a:pPr>
              <a:defRPr/>
            </a:pPr>
            <a:r>
              <a:rPr lang="en-US" sz="2800" u="none" kern="1200" dirty="0">
                <a:latin typeface="Arial" charset="0"/>
                <a:ea typeface="+mn-ea"/>
                <a:cs typeface="+mn-cs"/>
              </a:rPr>
              <a:t>Integrated PSA Model </a:t>
            </a:r>
            <a:endParaRPr lang="en-GB" sz="2800" u="none" kern="1200" dirty="0">
              <a:latin typeface="Arial" charset="0"/>
              <a:ea typeface="+mn-ea"/>
              <a:cs typeface="+mn-cs"/>
            </a:endParaRPr>
          </a:p>
        </p:txBody>
      </p:sp>
      <p:graphicFrame>
        <p:nvGraphicFramePr>
          <p:cNvPr id="117776" name="Object 16"/>
          <p:cNvGraphicFramePr>
            <a:graphicFrameLocks noGrp="1" noChangeAspect="1"/>
          </p:cNvGraphicFramePr>
          <p:nvPr>
            <p:ph idx="1"/>
          </p:nvPr>
        </p:nvGraphicFramePr>
        <p:xfrm>
          <a:off x="106363" y="738188"/>
          <a:ext cx="8902700" cy="5980112"/>
        </p:xfrm>
        <a:graphic>
          <a:graphicData uri="http://schemas.openxmlformats.org/presentationml/2006/ole">
            <mc:AlternateContent xmlns:mc="http://schemas.openxmlformats.org/markup-compatibility/2006">
              <mc:Choice xmlns:v="urn:schemas-microsoft-com:vml" Requires="v">
                <p:oleObj spid="_x0000_s117784" name="Visio" r:id="rId4" imgW="9156408" imgH="5404197" progId="Visio.Drawing.11">
                  <p:embed/>
                </p:oleObj>
              </mc:Choice>
              <mc:Fallback>
                <p:oleObj name="Visio" r:id="rId4" imgW="9156408" imgH="5404197" progId="Visio.Drawing.11">
                  <p:embed/>
                  <p:pic>
                    <p:nvPicPr>
                      <p:cNvPr id="0" name="Picture 1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738188"/>
                        <a:ext cx="8902700" cy="5980112"/>
                      </a:xfrm>
                      <a:prstGeom prst="rect">
                        <a:avLst/>
                      </a:prstGeom>
                      <a:solidFill>
                        <a:srgbClr val="FFFFFF"/>
                      </a:solidFill>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0" y="95250"/>
            <a:ext cx="9144000" cy="823913"/>
          </a:xfrm>
          <a:noFill/>
        </p:spPr>
        <p:txBody>
          <a:bodyPr lIns="91440" tIns="45720" rIns="91440" bIns="45720"/>
          <a:lstStyle/>
          <a:p>
            <a:r>
              <a:rPr lang="en-GB" sz="2800" u="none" kern="1200" dirty="0">
                <a:latin typeface="Arial" charset="0"/>
                <a:ea typeface="+mn-ea"/>
                <a:cs typeface="+mn-cs"/>
              </a:rPr>
              <a:t>What Do We Mean by Risk?</a:t>
            </a:r>
          </a:p>
        </p:txBody>
      </p:sp>
      <p:sp>
        <p:nvSpPr>
          <p:cNvPr id="19458" name="Rectangle 3"/>
          <p:cNvSpPr>
            <a:spLocks noGrp="1"/>
          </p:cNvSpPr>
          <p:nvPr>
            <p:ph type="body" idx="4294967295"/>
          </p:nvPr>
        </p:nvSpPr>
        <p:spPr>
          <a:xfrm>
            <a:off x="261938" y="971550"/>
            <a:ext cx="8629650" cy="5197475"/>
          </a:xfrm>
          <a:noFill/>
        </p:spPr>
        <p:txBody>
          <a:bodyPr lIns="91440" tIns="45720" rIns="91440" bIns="45720"/>
          <a:lstStyle/>
          <a:p>
            <a:pPr marL="449263" indent="-449263"/>
            <a:r>
              <a:rPr lang="en-GB" altLang="ja-JP" smtClean="0">
                <a:effectLst/>
                <a:ea typeface="ＭＳ Ｐゴシック"/>
                <a:cs typeface="ＭＳ Ｐゴシック"/>
              </a:rPr>
              <a:t>The notion of risk is widely used in everyday life</a:t>
            </a:r>
          </a:p>
          <a:p>
            <a:pPr marL="449263" indent="-449263">
              <a:spcAft>
                <a:spcPct val="15000"/>
              </a:spcAft>
            </a:pPr>
            <a:r>
              <a:rPr lang="en-GB" altLang="ja-JP" smtClean="0">
                <a:effectLst/>
                <a:ea typeface="ＭＳ Ｐゴシック"/>
                <a:cs typeface="ＭＳ Ｐゴシック"/>
              </a:rPr>
              <a:t>Colloquially, risk is associated with danger, hazard, exposure-to-death, injury, loss, or some other negative consequences:</a:t>
            </a:r>
          </a:p>
          <a:p>
            <a:pPr marL="914400" lvl="1"/>
            <a:r>
              <a:rPr lang="en-GB" altLang="ja-JP" smtClean="0">
                <a:ea typeface="ＭＳ Ｐゴシック"/>
                <a:cs typeface="ＭＳ Ｐゴシック"/>
              </a:rPr>
              <a:t>Risk implies a </a:t>
            </a:r>
            <a:r>
              <a:rPr lang="en-GB" altLang="ja-JP" i="1" u="sng" smtClean="0">
                <a:ea typeface="ＭＳ Ｐゴシック"/>
                <a:cs typeface="ＭＳ Ｐゴシック"/>
              </a:rPr>
              <a:t>potential </a:t>
            </a:r>
            <a:r>
              <a:rPr lang="en-GB" altLang="ja-JP" smtClean="0">
                <a:ea typeface="ＭＳ Ｐゴシック"/>
                <a:cs typeface="ＭＳ Ｐゴシック"/>
              </a:rPr>
              <a:t>for harm</a:t>
            </a:r>
          </a:p>
          <a:p>
            <a:pPr marL="914400" lvl="1"/>
            <a:r>
              <a:rPr lang="en-GB" altLang="ja-JP" smtClean="0">
                <a:ea typeface="ＭＳ Ｐゴシック"/>
                <a:cs typeface="ＭＳ Ｐゴシック"/>
              </a:rPr>
              <a:t>If the danger is actually realized, then it is no longer risk but actual death, injury, loss or other harmful consequence</a:t>
            </a:r>
          </a:p>
          <a:p>
            <a:pPr marL="449263" indent="-449263">
              <a:lnSpc>
                <a:spcPct val="90000"/>
              </a:lnSpc>
              <a:spcBef>
                <a:spcPct val="50000"/>
              </a:spcBef>
            </a:pPr>
            <a:r>
              <a:rPr lang="en-US" smtClean="0">
                <a:effectLst/>
              </a:rPr>
              <a:t>Risk is </a:t>
            </a:r>
            <a:r>
              <a:rPr lang="en-US" smtClean="0">
                <a:solidFill>
                  <a:srgbClr val="FF0000"/>
                </a:solidFill>
                <a:effectLst/>
              </a:rPr>
              <a:t>inescapable</a:t>
            </a:r>
            <a:r>
              <a:rPr lang="en-US" smtClean="0">
                <a:effectLst/>
              </a:rPr>
              <a:t> - i</a:t>
            </a:r>
            <a:r>
              <a:rPr lang="sk-SK" smtClean="0">
                <a:effectLst/>
              </a:rPr>
              <a:t>t</a:t>
            </a:r>
            <a:r>
              <a:rPr lang="en-US" smtClean="0">
                <a:effectLst/>
              </a:rPr>
              <a:t> is inseparably associated with human existence</a:t>
            </a:r>
            <a:endParaRPr lang="en-GB" altLang="ja-JP" b="0" i="1" smtClean="0">
              <a:effectLst/>
              <a:ea typeface="ＭＳ Ｐゴシック"/>
              <a:cs typeface="ＭＳ Ｐゴシック"/>
            </a:endParaRPr>
          </a:p>
        </p:txBody>
      </p:sp>
    </p:spTree>
  </p:cSld>
  <p:clrMapOvr>
    <a:masterClrMapping/>
  </p:clrMapOvr>
  <p:transition>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p:spPr>
        <p:txBody>
          <a:bodyPr wrap="none" anchor="ctr">
            <a:spAutoFit/>
          </a:bodyPr>
          <a:lstStyle/>
          <a:p>
            <a:pPr eaLnBrk="0" fontAlgn="auto" hangingPunct="0">
              <a:spcBef>
                <a:spcPts val="0"/>
              </a:spcBef>
              <a:spcAft>
                <a:spcPts val="0"/>
              </a:spcAft>
              <a:defRPr/>
            </a:pPr>
            <a:endParaRPr lang="en-US" sz="1800">
              <a:effectLst>
                <a:outerShdw blurRad="38100" dist="38100" dir="2700000" algn="tl">
                  <a:srgbClr val="000000">
                    <a:alpha val="43137"/>
                  </a:srgbClr>
                </a:outerShdw>
              </a:effectLst>
              <a:latin typeface="+mn-lt"/>
            </a:endParaRPr>
          </a:p>
        </p:txBody>
      </p:sp>
      <p:cxnSp>
        <p:nvCxnSpPr>
          <p:cNvPr id="5" name="Прямая соединительная линия 4"/>
          <p:cNvCxnSpPr/>
          <p:nvPr/>
        </p:nvCxnSpPr>
        <p:spPr>
          <a:xfrm>
            <a:off x="555625" y="946150"/>
            <a:ext cx="7121525" cy="1588"/>
          </a:xfrm>
          <a:prstGeom prst="line">
            <a:avLst/>
          </a:prstGeom>
          <a:ln>
            <a:solidFill>
              <a:srgbClr val="0061A3"/>
            </a:solidFill>
          </a:ln>
        </p:spPr>
        <p:style>
          <a:lnRef idx="1">
            <a:schemeClr val="accent1"/>
          </a:lnRef>
          <a:fillRef idx="0">
            <a:schemeClr val="accent1"/>
          </a:fillRef>
          <a:effectRef idx="0">
            <a:schemeClr val="accent1"/>
          </a:effectRef>
          <a:fontRef idx="minor">
            <a:schemeClr val="tx1"/>
          </a:fontRef>
        </p:style>
      </p:cxnSp>
      <p:sp>
        <p:nvSpPr>
          <p:cNvPr id="153609" name="TextBox 5"/>
          <p:cNvSpPr txBox="1">
            <a:spLocks noChangeArrowheads="1"/>
          </p:cNvSpPr>
          <p:nvPr/>
        </p:nvSpPr>
        <p:spPr bwMode="auto">
          <a:xfrm>
            <a:off x="571500" y="484188"/>
            <a:ext cx="7050088" cy="523220"/>
          </a:xfrm>
          <a:prstGeom prst="rect">
            <a:avLst/>
          </a:prstGeom>
          <a:noFill/>
          <a:ln w="9525">
            <a:noFill/>
            <a:miter lim="800000"/>
            <a:headEnd/>
            <a:tailEnd/>
          </a:ln>
        </p:spPr>
        <p:txBody>
          <a:bodyPr>
            <a:spAutoFit/>
          </a:bodyPr>
          <a:lstStyle/>
          <a:p>
            <a:pPr eaLnBrk="0" hangingPunct="0">
              <a:defRPr/>
            </a:pPr>
            <a:r>
              <a:rPr lang="en-US" sz="2800" b="1" dirty="0">
                <a:solidFill>
                  <a:srgbClr val="000066"/>
                </a:solidFill>
                <a:effectLst>
                  <a:outerShdw blurRad="38100" dist="38100" dir="2700000" algn="tl">
                    <a:srgbClr val="C0C0C0"/>
                  </a:outerShdw>
                </a:effectLst>
              </a:rPr>
              <a:t>PSA Level 1 results</a:t>
            </a:r>
            <a:endParaRPr lang="ru-RU" sz="2800" b="1" dirty="0">
              <a:solidFill>
                <a:srgbClr val="000066"/>
              </a:solidFill>
              <a:effectLst>
                <a:outerShdw blurRad="38100" dist="38100" dir="2700000" algn="tl">
                  <a:srgbClr val="C0C0C0"/>
                </a:outerShdw>
              </a:effectLst>
            </a:endParaRPr>
          </a:p>
        </p:txBody>
      </p:sp>
      <p:sp>
        <p:nvSpPr>
          <p:cNvPr id="153610" name="Номер слайда 5"/>
          <p:cNvSpPr txBox="1">
            <a:spLocks noGrp="1"/>
          </p:cNvSpPr>
          <p:nvPr/>
        </p:nvSpPr>
        <p:spPr bwMode="auto">
          <a:xfrm>
            <a:off x="7566025" y="6286500"/>
            <a:ext cx="566738" cy="365125"/>
          </a:xfrm>
          <a:prstGeom prst="rect">
            <a:avLst/>
          </a:prstGeom>
          <a:noFill/>
          <a:ln w="9525">
            <a:noFill/>
            <a:miter lim="800000"/>
            <a:headEnd/>
            <a:tailEnd/>
          </a:ln>
        </p:spPr>
        <p:txBody>
          <a:bodyPr anchor="ctr"/>
          <a:lstStyle/>
          <a:p>
            <a:pPr algn="r"/>
            <a:fld id="{035A3969-782B-47C6-B2EB-934D798156BE}" type="slidenum">
              <a:rPr lang="ru-RU" sz="2000">
                <a:solidFill>
                  <a:schemeClr val="bg1"/>
                </a:solidFill>
                <a:latin typeface="Pragmatica Medium"/>
              </a:rPr>
              <a:pPr algn="r"/>
              <a:t>30</a:t>
            </a:fld>
            <a:endParaRPr lang="ru-RU" sz="2000">
              <a:solidFill>
                <a:schemeClr val="bg1"/>
              </a:solidFill>
              <a:latin typeface="Pragmatica Medium"/>
            </a:endParaRPr>
          </a:p>
        </p:txBody>
      </p:sp>
      <p:graphicFrame>
        <p:nvGraphicFramePr>
          <p:cNvPr id="153606" name="Object 6"/>
          <p:cNvGraphicFramePr>
            <a:graphicFrameLocks noChangeAspect="1"/>
          </p:cNvGraphicFramePr>
          <p:nvPr/>
        </p:nvGraphicFramePr>
        <p:xfrm>
          <a:off x="1071563" y="981075"/>
          <a:ext cx="8072437" cy="4089400"/>
        </p:xfrm>
        <a:graphic>
          <a:graphicData uri="http://schemas.openxmlformats.org/presentationml/2006/ole">
            <mc:AlternateContent xmlns:mc="http://schemas.openxmlformats.org/markup-compatibility/2006">
              <mc:Choice xmlns:v="urn:schemas-microsoft-com:vml" Requires="v">
                <p:oleObj spid="_x0000_s153614" name="Лист" r:id="rId3" imgW="7953393" imgH="4029075" progId="Excel.Sheet.8">
                  <p:embed/>
                </p:oleObj>
              </mc:Choice>
              <mc:Fallback>
                <p:oleObj name="Лист" r:id="rId3" imgW="7953393" imgH="4029075" progId="Excel.Sheet.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981075"/>
                        <a:ext cx="8072437"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11" name="Rectangle 50"/>
          <p:cNvSpPr>
            <a:spLocks noChangeArrowheads="1"/>
          </p:cNvSpPr>
          <p:nvPr/>
        </p:nvSpPr>
        <p:spPr bwMode="auto">
          <a:xfrm>
            <a:off x="857250" y="4714875"/>
            <a:ext cx="7750175" cy="1314450"/>
          </a:xfrm>
          <a:prstGeom prst="rect">
            <a:avLst/>
          </a:prstGeom>
          <a:noFill/>
          <a:ln w="9525">
            <a:noFill/>
            <a:miter lim="800000"/>
            <a:headEnd/>
            <a:tailEnd/>
          </a:ln>
        </p:spPr>
        <p:txBody>
          <a:bodyPr anchor="ctr"/>
          <a:lstStyle/>
          <a:p>
            <a:pPr algn="ctr"/>
            <a:r>
              <a:rPr lang="en-US" sz="1800" b="1">
                <a:solidFill>
                  <a:srgbClr val="000000"/>
                </a:solidFill>
                <a:latin typeface="Pragmatica Medium"/>
                <a:cs typeface="Arial" charset="0"/>
              </a:rPr>
              <a:t>OPB-88/97 -</a:t>
            </a:r>
            <a:r>
              <a:rPr lang="en-US" sz="1800" b="1" u="sng">
                <a:solidFill>
                  <a:srgbClr val="000000"/>
                </a:solidFill>
                <a:latin typeface="Pragmatica Medium"/>
                <a:cs typeface="Arial" charset="0"/>
              </a:rPr>
              <a:t>1E-5/a</a:t>
            </a:r>
            <a:br>
              <a:rPr lang="en-US" sz="1800" b="1" u="sng">
                <a:solidFill>
                  <a:srgbClr val="000000"/>
                </a:solidFill>
                <a:latin typeface="Pragmatica Medium"/>
                <a:cs typeface="Arial" charset="0"/>
              </a:rPr>
            </a:br>
            <a:r>
              <a:rPr lang="en-US" sz="1800" b="1" u="sng">
                <a:solidFill>
                  <a:srgbClr val="000000"/>
                </a:solidFill>
                <a:latin typeface="Pragmatica Medium"/>
                <a:cs typeface="Arial" charset="0"/>
              </a:rPr>
              <a:t>INSAG-12 IAEA</a:t>
            </a:r>
            <a:r>
              <a:rPr lang="ru-RU" sz="1800" b="1" u="sng">
                <a:solidFill>
                  <a:srgbClr val="000000"/>
                </a:solidFill>
                <a:latin typeface="Pragmatica Medium"/>
                <a:cs typeface="Arial" charset="0"/>
              </a:rPr>
              <a:t> </a:t>
            </a:r>
            <a:r>
              <a:rPr lang="en-US" sz="1800" b="1" u="sng">
                <a:solidFill>
                  <a:srgbClr val="000000"/>
                </a:solidFill>
                <a:latin typeface="Pragmatica Medium"/>
                <a:cs typeface="Arial" charset="0"/>
              </a:rPr>
              <a:t>– 1E-5/a</a:t>
            </a:r>
            <a:endParaRPr lang="ru-RU" sz="1800" b="1" u="sng">
              <a:solidFill>
                <a:srgbClr val="000000"/>
              </a:solidFill>
              <a:latin typeface="Pragmatica Medium"/>
            </a:endParaRPr>
          </a:p>
        </p:txBody>
      </p:sp>
      <p:sp>
        <p:nvSpPr>
          <p:cNvPr id="153612" name="Номер слайда 5"/>
          <p:cNvSpPr txBox="1">
            <a:spLocks/>
          </p:cNvSpPr>
          <p:nvPr/>
        </p:nvSpPr>
        <p:spPr bwMode="auto">
          <a:xfrm>
            <a:off x="7775575" y="6283325"/>
            <a:ext cx="511175" cy="365125"/>
          </a:xfrm>
          <a:prstGeom prst="rect">
            <a:avLst/>
          </a:prstGeom>
          <a:noFill/>
          <a:ln w="9525">
            <a:noFill/>
            <a:miter lim="800000"/>
            <a:headEnd/>
            <a:tailEnd/>
          </a:ln>
        </p:spPr>
        <p:txBody>
          <a:bodyPr anchor="ctr"/>
          <a:lstStyle/>
          <a:p>
            <a:pPr algn="r"/>
            <a:fld id="{8A0A9F61-CF14-40A7-889F-2A6B8D7AF7D8}" type="slidenum">
              <a:rPr lang="ru-RU" sz="2000">
                <a:solidFill>
                  <a:schemeClr val="bg1"/>
                </a:solidFill>
                <a:latin typeface="Pragmatica Medium"/>
              </a:rPr>
              <a:pPr algn="r"/>
              <a:t>30</a:t>
            </a:fld>
            <a:endParaRPr lang="ru-RU" sz="2000">
              <a:solidFill>
                <a:schemeClr val="bg1"/>
              </a:solidFill>
              <a:latin typeface="Pragmatica Medium"/>
            </a:endParaRPr>
          </a:p>
        </p:txBody>
      </p:sp>
      <p:pic>
        <p:nvPicPr>
          <p:cNvPr id="153613" name="Picture 12" descr="fire5"/>
          <p:cNvPicPr>
            <a:picLocks noChangeAspect="1" noChangeArrowheads="1"/>
          </p:cNvPicPr>
          <p:nvPr/>
        </p:nvPicPr>
        <p:blipFill>
          <a:blip r:embed="rId5"/>
          <a:srcRect/>
          <a:stretch>
            <a:fillRect/>
          </a:stretch>
        </p:blipFill>
        <p:spPr bwMode="auto">
          <a:xfrm>
            <a:off x="684213" y="1268413"/>
            <a:ext cx="1584325" cy="1185862"/>
          </a:xfrm>
          <a:prstGeom prst="rect">
            <a:avLst/>
          </a:prstGeom>
          <a:noFill/>
          <a:ln w="9525">
            <a:noFill/>
            <a:miter lim="800000"/>
            <a:headEnd/>
            <a:tailEnd/>
          </a:ln>
        </p:spPr>
      </p:pic>
      <p:pic>
        <p:nvPicPr>
          <p:cNvPr id="153614" name="Picture 13" descr="Flooding"/>
          <p:cNvPicPr>
            <a:picLocks noChangeAspect="1" noChangeArrowheads="1"/>
          </p:cNvPicPr>
          <p:nvPr/>
        </p:nvPicPr>
        <p:blipFill>
          <a:blip r:embed="rId6"/>
          <a:srcRect/>
          <a:stretch>
            <a:fillRect/>
          </a:stretch>
        </p:blipFill>
        <p:spPr bwMode="auto">
          <a:xfrm>
            <a:off x="5219700" y="157163"/>
            <a:ext cx="2171700" cy="150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2"/>
          <p:cNvSpPr>
            <a:spLocks noGrp="1" noChangeArrowheads="1"/>
          </p:cNvSpPr>
          <p:nvPr>
            <p:ph type="title"/>
          </p:nvPr>
        </p:nvSpPr>
        <p:spPr/>
        <p:txBody>
          <a:bodyPr/>
          <a:lstStyle/>
          <a:p>
            <a:pPr>
              <a:defRPr/>
            </a:pPr>
            <a:r>
              <a:rPr lang="en-US" sz="2800" u="none" kern="1200" dirty="0">
                <a:latin typeface="Arial" charset="0"/>
                <a:ea typeface="+mn-ea"/>
                <a:cs typeface="+mn-cs"/>
              </a:rPr>
              <a:t>Contribution of external hazards to </a:t>
            </a:r>
            <a:r>
              <a:rPr lang="en-US" sz="2800" u="none" kern="1200" dirty="0" smtClean="0">
                <a:latin typeface="Arial" charset="0"/>
                <a:ea typeface="+mn-ea"/>
                <a:cs typeface="+mn-cs"/>
              </a:rPr>
              <a:t>CDF</a:t>
            </a:r>
            <a:endParaRPr lang="ru-RU" sz="2800" u="none" kern="1200" dirty="0">
              <a:latin typeface="Arial" charset="0"/>
              <a:ea typeface="+mn-ea"/>
              <a:cs typeface="+mn-cs"/>
            </a:endParaRPr>
          </a:p>
        </p:txBody>
      </p:sp>
      <p:graphicFrame>
        <p:nvGraphicFramePr>
          <p:cNvPr id="154627" name="Object 3"/>
          <p:cNvGraphicFramePr>
            <a:graphicFrameLocks noGrp="1" noChangeAspect="1"/>
          </p:cNvGraphicFramePr>
          <p:nvPr>
            <p:ph idx="1"/>
          </p:nvPr>
        </p:nvGraphicFramePr>
        <p:xfrm>
          <a:off x="511175" y="1044575"/>
          <a:ext cx="8315325" cy="4598988"/>
        </p:xfrm>
        <a:graphic>
          <a:graphicData uri="http://schemas.openxmlformats.org/presentationml/2006/ole">
            <mc:AlternateContent xmlns:mc="http://schemas.openxmlformats.org/markup-compatibility/2006">
              <mc:Choice xmlns:v="urn:schemas-microsoft-com:vml" Requires="v">
                <p:oleObj spid="_x0000_s154635" name="Лист" r:id="rId3" imgW="7953393" imgH="3886086" progId="Excel.Sheet.8">
                  <p:embed/>
                </p:oleObj>
              </mc:Choice>
              <mc:Fallback>
                <p:oleObj name="Лист" r:id="rId3" imgW="7953393" imgH="3886086"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1044575"/>
                        <a:ext cx="8315325" cy="45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4629" name="Picture 11" descr="Тайфун"/>
          <p:cNvPicPr>
            <a:picLocks noChangeAspect="1" noChangeArrowheads="1"/>
          </p:cNvPicPr>
          <p:nvPr/>
        </p:nvPicPr>
        <p:blipFill>
          <a:blip r:embed="rId5"/>
          <a:srcRect/>
          <a:stretch>
            <a:fillRect/>
          </a:stretch>
        </p:blipFill>
        <p:spPr bwMode="auto">
          <a:xfrm>
            <a:off x="180975" y="736600"/>
            <a:ext cx="2201863" cy="1470025"/>
          </a:xfrm>
          <a:prstGeom prst="rect">
            <a:avLst/>
          </a:prstGeom>
          <a:noFill/>
          <a:ln w="9525">
            <a:noFill/>
            <a:miter lim="800000"/>
            <a:headEnd/>
            <a:tailEnd/>
          </a:ln>
        </p:spPr>
      </p:pic>
      <p:pic>
        <p:nvPicPr>
          <p:cNvPr id="154630" name="Picture 12" descr="Землетрясение4"/>
          <p:cNvPicPr>
            <a:picLocks noChangeAspect="1" noChangeArrowheads="1"/>
          </p:cNvPicPr>
          <p:nvPr/>
        </p:nvPicPr>
        <p:blipFill>
          <a:blip r:embed="rId6"/>
          <a:srcRect/>
          <a:stretch>
            <a:fillRect/>
          </a:stretch>
        </p:blipFill>
        <p:spPr bwMode="auto">
          <a:xfrm>
            <a:off x="4718050" y="738188"/>
            <a:ext cx="2087563" cy="1387475"/>
          </a:xfrm>
          <a:prstGeom prst="rect">
            <a:avLst/>
          </a:prstGeom>
          <a:noFill/>
          <a:ln w="9525">
            <a:noFill/>
            <a:miter lim="800000"/>
            <a:headEnd/>
            <a:tailEnd/>
          </a:ln>
        </p:spPr>
      </p:pic>
      <p:sp>
        <p:nvSpPr>
          <p:cNvPr id="154631" name="Rectangle 16"/>
          <p:cNvSpPr>
            <a:spLocks noChangeArrowheads="1"/>
          </p:cNvSpPr>
          <p:nvPr/>
        </p:nvSpPr>
        <p:spPr bwMode="auto">
          <a:xfrm>
            <a:off x="323850" y="4964113"/>
            <a:ext cx="8101013" cy="1431925"/>
          </a:xfrm>
          <a:prstGeom prst="rect">
            <a:avLst/>
          </a:prstGeom>
          <a:noFill/>
          <a:ln w="9525">
            <a:noFill/>
            <a:miter lim="800000"/>
            <a:headEnd/>
            <a:tailEnd/>
          </a:ln>
        </p:spPr>
        <p:txBody>
          <a:bodyPr anchor="ctr">
            <a:spAutoFit/>
          </a:bodyPr>
          <a:lstStyle/>
          <a:p>
            <a:r>
              <a:rPr lang="en-US">
                <a:solidFill>
                  <a:srgbClr val="FF3300"/>
                </a:solidFill>
              </a:rPr>
              <a:t>The use of a passive heat removal system (PHRS) to the ultimate heat sink, as well as physical and spatial separation of the safety system trains show efficient performance under the conditions created by internal or external hazards</a:t>
            </a:r>
            <a:r>
              <a:rPr lang="ru-RU"/>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p:spPr>
        <p:txBody>
          <a:bodyPr wrap="none" anchor="ctr">
            <a:spAutoFit/>
          </a:bodyPr>
          <a:lstStyle/>
          <a:p>
            <a:pPr eaLnBrk="0" fontAlgn="auto" hangingPunct="0">
              <a:spcBef>
                <a:spcPts val="0"/>
              </a:spcBef>
              <a:spcAft>
                <a:spcPts val="0"/>
              </a:spcAft>
              <a:defRPr/>
            </a:pPr>
            <a:endParaRPr lang="en-US" sz="1800">
              <a:effectLst>
                <a:outerShdw blurRad="38100" dist="38100" dir="2700000" algn="tl">
                  <a:srgbClr val="000000">
                    <a:alpha val="43137"/>
                  </a:srgbClr>
                </a:outerShdw>
              </a:effectLst>
              <a:latin typeface="+mn-lt"/>
            </a:endParaRPr>
          </a:p>
        </p:txBody>
      </p:sp>
      <p:cxnSp>
        <p:nvCxnSpPr>
          <p:cNvPr id="5" name="Прямая соединительная линия 4"/>
          <p:cNvCxnSpPr/>
          <p:nvPr/>
        </p:nvCxnSpPr>
        <p:spPr>
          <a:xfrm>
            <a:off x="555625" y="946150"/>
            <a:ext cx="7121525" cy="1588"/>
          </a:xfrm>
          <a:prstGeom prst="line">
            <a:avLst/>
          </a:prstGeom>
          <a:ln>
            <a:solidFill>
              <a:srgbClr val="0061A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 y="484188"/>
            <a:ext cx="7050088" cy="523220"/>
          </a:xfrm>
          <a:prstGeom prst="rect">
            <a:avLst/>
          </a:prstGeom>
          <a:noFill/>
        </p:spPr>
        <p:txBody>
          <a:bodyPr>
            <a:spAutoFit/>
          </a:bodyPr>
          <a:lstStyle/>
          <a:p>
            <a:pPr algn="ctr" eaLnBrk="0" hangingPunct="0">
              <a:defRPr/>
            </a:pPr>
            <a:r>
              <a:rPr lang="pt-BR" sz="2800" b="1" dirty="0">
                <a:solidFill>
                  <a:srgbClr val="000066"/>
                </a:solidFill>
                <a:effectLst>
                  <a:outerShdw blurRad="38100" dist="38100" dir="2700000" algn="tl">
                    <a:srgbClr val="C0C0C0"/>
                  </a:outerShdw>
                </a:effectLst>
              </a:rPr>
              <a:t>Level 2 PSA</a:t>
            </a:r>
            <a:endParaRPr lang="ru-RU" sz="2800" b="1" dirty="0">
              <a:solidFill>
                <a:srgbClr val="000066"/>
              </a:solidFill>
              <a:effectLst>
                <a:outerShdw blurRad="38100" dist="38100" dir="2700000" algn="tl">
                  <a:srgbClr val="C0C0C0"/>
                </a:outerShdw>
              </a:effectLst>
            </a:endParaRPr>
          </a:p>
        </p:txBody>
      </p:sp>
      <p:graphicFrame>
        <p:nvGraphicFramePr>
          <p:cNvPr id="157703" name="Object 7"/>
          <p:cNvGraphicFramePr>
            <a:graphicFrameLocks noChangeAspect="1"/>
          </p:cNvGraphicFramePr>
          <p:nvPr/>
        </p:nvGraphicFramePr>
        <p:xfrm>
          <a:off x="857250" y="1000125"/>
          <a:ext cx="7056438" cy="5189538"/>
        </p:xfrm>
        <a:graphic>
          <a:graphicData uri="http://schemas.openxmlformats.org/presentationml/2006/ole">
            <mc:AlternateContent xmlns:mc="http://schemas.openxmlformats.org/markup-compatibility/2006">
              <mc:Choice xmlns:v="urn:schemas-microsoft-com:vml" Requires="v">
                <p:oleObj spid="_x0000_s157711" name="Visio" r:id="rId3" imgW="6984781" imgH="5136642" progId="Visio.Drawing.11">
                  <p:embed/>
                </p:oleObj>
              </mc:Choice>
              <mc:Fallback>
                <p:oleObj name="Visio" r:id="rId3" imgW="6984781" imgH="5136642" progId="Visio.Drawing.11">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000125"/>
                        <a:ext cx="70564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oleObj>
              </mc:Fallback>
            </mc:AlternateContent>
          </a:graphicData>
        </a:graphic>
      </p:graphicFrame>
    </p:spTree>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lstStyle/>
          <a:p>
            <a:pPr>
              <a:defRPr/>
            </a:pPr>
            <a:r>
              <a:rPr lang="en-US" sz="2800" u="none" kern="1200" dirty="0">
                <a:latin typeface="Arial" charset="0"/>
                <a:ea typeface="+mn-ea"/>
                <a:cs typeface="+mn-cs"/>
              </a:rPr>
              <a:t>PSA Level 2 results</a:t>
            </a:r>
            <a:endParaRPr lang="ru-RU" sz="2800" u="none" kern="1200" dirty="0">
              <a:latin typeface="Arial" charset="0"/>
              <a:ea typeface="+mn-ea"/>
              <a:cs typeface="+mn-cs"/>
            </a:endParaRPr>
          </a:p>
        </p:txBody>
      </p:sp>
      <p:graphicFrame>
        <p:nvGraphicFramePr>
          <p:cNvPr id="158723" name="Object 3"/>
          <p:cNvGraphicFramePr>
            <a:graphicFrameLocks noGrp="1" noChangeAspect="1"/>
          </p:cNvGraphicFramePr>
          <p:nvPr>
            <p:ph idx="1"/>
          </p:nvPr>
        </p:nvGraphicFramePr>
        <p:xfrm>
          <a:off x="615950" y="1341438"/>
          <a:ext cx="7943850" cy="3886200"/>
        </p:xfrm>
        <a:graphic>
          <a:graphicData uri="http://schemas.openxmlformats.org/presentationml/2006/ole">
            <mc:AlternateContent xmlns:mc="http://schemas.openxmlformats.org/markup-compatibility/2006">
              <mc:Choice xmlns:v="urn:schemas-microsoft-com:vml" Requires="v">
                <p:oleObj spid="_x0000_s158731" name="Лист" r:id="rId3" imgW="7943786" imgH="3886086" progId="Excel.Sheet.8">
                  <p:embed/>
                </p:oleObj>
              </mc:Choice>
              <mc:Fallback>
                <p:oleObj name="Лист" r:id="rId3" imgW="7943786" imgH="3886086"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341438"/>
                        <a:ext cx="79438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5" name="Rectangle 46"/>
          <p:cNvSpPr>
            <a:spLocks noChangeArrowheads="1"/>
          </p:cNvSpPr>
          <p:nvPr/>
        </p:nvSpPr>
        <p:spPr bwMode="auto">
          <a:xfrm>
            <a:off x="1116013" y="5229225"/>
            <a:ext cx="6948487" cy="809625"/>
          </a:xfrm>
          <a:prstGeom prst="rect">
            <a:avLst/>
          </a:prstGeom>
          <a:noFill/>
          <a:ln w="9525">
            <a:noFill/>
            <a:miter lim="800000"/>
            <a:headEnd/>
            <a:tailEnd/>
          </a:ln>
        </p:spPr>
        <p:txBody>
          <a:bodyPr anchor="ctr"/>
          <a:lstStyle/>
          <a:p>
            <a:pPr algn="ctr"/>
            <a:r>
              <a:rPr lang="en-US" sz="2400" b="1">
                <a:solidFill>
                  <a:srgbClr val="FF3300"/>
                </a:solidFill>
                <a:latin typeface="Times New Roman" pitchFamily="18" charset="0"/>
              </a:rPr>
              <a:t/>
            </a:r>
            <a:br>
              <a:rPr lang="en-US" sz="2400" b="1">
                <a:solidFill>
                  <a:srgbClr val="FF3300"/>
                </a:solidFill>
                <a:latin typeface="Times New Roman" pitchFamily="18" charset="0"/>
              </a:rPr>
            </a:br>
            <a:r>
              <a:rPr lang="en-US" sz="2000" b="1">
                <a:solidFill>
                  <a:srgbClr val="000000"/>
                </a:solidFill>
                <a:latin typeface="Times New Roman" pitchFamily="18" charset="0"/>
                <a:cs typeface="Arial" charset="0"/>
              </a:rPr>
              <a:t>OPB-88/97 – </a:t>
            </a:r>
            <a:r>
              <a:rPr lang="en-US" sz="2000" b="1" u="sng">
                <a:solidFill>
                  <a:srgbClr val="000000"/>
                </a:solidFill>
                <a:latin typeface="Times New Roman" pitchFamily="18" charset="0"/>
                <a:cs typeface="Arial" charset="0"/>
              </a:rPr>
              <a:t>1E-7/a</a:t>
            </a:r>
            <a:br>
              <a:rPr lang="en-US" sz="2000" b="1" u="sng">
                <a:solidFill>
                  <a:srgbClr val="000000"/>
                </a:solidFill>
                <a:latin typeface="Times New Roman" pitchFamily="18" charset="0"/>
                <a:cs typeface="Arial" charset="0"/>
              </a:rPr>
            </a:br>
            <a:r>
              <a:rPr lang="en-US" sz="2000" b="1" u="sng">
                <a:solidFill>
                  <a:srgbClr val="000000"/>
                </a:solidFill>
                <a:latin typeface="Times New Roman" pitchFamily="18" charset="0"/>
                <a:cs typeface="Arial" charset="0"/>
              </a:rPr>
              <a:t>INSAG-12 IAEA</a:t>
            </a:r>
            <a:r>
              <a:rPr lang="ru-RU" sz="2000" b="1" u="sng">
                <a:solidFill>
                  <a:srgbClr val="000000"/>
                </a:solidFill>
                <a:latin typeface="Times New Roman" pitchFamily="18" charset="0"/>
                <a:cs typeface="Arial" charset="0"/>
              </a:rPr>
              <a:t> </a:t>
            </a:r>
            <a:r>
              <a:rPr lang="en-US" sz="2000" b="1" u="sng">
                <a:solidFill>
                  <a:srgbClr val="000000"/>
                </a:solidFill>
                <a:latin typeface="Times New Roman" pitchFamily="18" charset="0"/>
                <a:cs typeface="Arial" charset="0"/>
              </a:rPr>
              <a:t>– 1E-6/a</a:t>
            </a:r>
            <a:br>
              <a:rPr lang="en-US" sz="2000" b="1" u="sng">
                <a:solidFill>
                  <a:srgbClr val="000000"/>
                </a:solidFill>
                <a:latin typeface="Times New Roman" pitchFamily="18" charset="0"/>
                <a:cs typeface="Arial" charset="0"/>
              </a:rPr>
            </a:br>
            <a:endParaRPr lang="ru-RU" sz="2000" b="1" u="sng">
              <a:solidFill>
                <a:srgbClr val="000000"/>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a:defRPr/>
            </a:pPr>
            <a:r>
              <a:rPr lang="en-US" altLang="de-DE" sz="2800" u="none" kern="1200" dirty="0">
                <a:latin typeface="Arial" charset="0"/>
                <a:ea typeface="+mn-ea"/>
                <a:cs typeface="+mn-cs"/>
              </a:rPr>
              <a:t>Main references for PSA Level 1</a:t>
            </a:r>
            <a:endParaRPr lang="ru-RU" sz="2800" u="none" kern="1200" dirty="0">
              <a:latin typeface="Arial" charset="0"/>
              <a:ea typeface="+mn-ea"/>
              <a:cs typeface="+mn-cs"/>
            </a:endParaRPr>
          </a:p>
        </p:txBody>
      </p:sp>
      <p:sp>
        <p:nvSpPr>
          <p:cNvPr id="159746" name="Rectangle 3"/>
          <p:cNvSpPr>
            <a:spLocks noGrp="1" noChangeArrowheads="1"/>
          </p:cNvSpPr>
          <p:nvPr>
            <p:ph type="body" idx="1"/>
          </p:nvPr>
        </p:nvSpPr>
        <p:spPr/>
        <p:txBody>
          <a:bodyPr lIns="91440" tIns="45720" rIns="91440" bIns="45720"/>
          <a:lstStyle/>
          <a:p>
            <a:pPr>
              <a:tabLst>
                <a:tab pos="2597150" algn="l"/>
              </a:tabLst>
            </a:pPr>
            <a:r>
              <a:rPr lang="en-GB" altLang="de-DE" sz="1800" smtClean="0">
                <a:effectLst/>
                <a:latin typeface="Times New Roman" pitchFamily="18" charset="0"/>
              </a:rPr>
              <a:t>Procedures for Conducting Probabilistic Safety Assessments of Nuclear Power Plants (Level 1); IAEA Safety Series No. 50-P-4; IAEA; July 1992</a:t>
            </a:r>
            <a:endParaRPr lang="en-US" altLang="de-DE" sz="1800" smtClean="0">
              <a:effectLst/>
              <a:latin typeface="Times New Roman" pitchFamily="18" charset="0"/>
            </a:endParaRPr>
          </a:p>
          <a:p>
            <a:pPr>
              <a:tabLst>
                <a:tab pos="2597150" algn="l"/>
              </a:tabLst>
            </a:pPr>
            <a:r>
              <a:rPr lang="en-US" altLang="de-DE" sz="1800" smtClean="0">
                <a:effectLst/>
                <a:latin typeface="Times New Roman" pitchFamily="18" charset="0"/>
              </a:rPr>
              <a:t>Development and Application of Level 1 Probabilistic Safety Assessment for Nuclear Power Plants; IAEA Specific Safety Guide No. SSG-3; IAEA; April 2010</a:t>
            </a:r>
          </a:p>
          <a:p>
            <a:pPr>
              <a:tabLst>
                <a:tab pos="2597150" algn="l"/>
              </a:tabLst>
            </a:pPr>
            <a:r>
              <a:rPr lang="en-US" altLang="de-DE" sz="1800" smtClean="0">
                <a:effectLst/>
                <a:latin typeface="Times New Roman" pitchFamily="18" charset="0"/>
              </a:rPr>
              <a:t>PRA Procedures Guide - A Guide to the Performance of Probabilistic Risk Assessments for Nuclear Power Plants; NUREG/CR-2300; NRC; January 1983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a:xfrm>
            <a:off x="0" y="171450"/>
            <a:ext cx="9144000" cy="754063"/>
          </a:xfrm>
          <a:noFill/>
        </p:spPr>
        <p:txBody>
          <a:bodyPr/>
          <a:lstStyle/>
          <a:p>
            <a:pPr>
              <a:defRPr/>
            </a:pPr>
            <a:r>
              <a:rPr lang="en-US" altLang="de-DE" sz="2800" u="none" kern="1200" dirty="0">
                <a:latin typeface="Arial" charset="0"/>
                <a:ea typeface="+mn-ea"/>
                <a:cs typeface="+mn-cs"/>
              </a:rPr>
              <a:t>IAEA SPECIFIC SAFETY GUIDES ON                                                   PROBABILISTIC SAFETY ASSESSMENT (PSA)</a:t>
            </a:r>
            <a:endParaRPr lang="ru-RU" altLang="de-DE" sz="2800" u="none" kern="1200" dirty="0">
              <a:latin typeface="Arial" charset="0"/>
              <a:ea typeface="+mn-ea"/>
              <a:cs typeface="+mn-cs"/>
            </a:endParaRPr>
          </a:p>
        </p:txBody>
      </p:sp>
      <p:pic>
        <p:nvPicPr>
          <p:cNvPr id="12293" name="Picture 4"/>
          <p:cNvPicPr>
            <a:picLocks noChangeAspect="1" noChangeArrowheads="1"/>
          </p:cNvPicPr>
          <p:nvPr/>
        </p:nvPicPr>
        <p:blipFill>
          <a:blip r:embed="rId2"/>
          <a:srcRect/>
          <a:stretch>
            <a:fillRect/>
          </a:stretch>
        </p:blipFill>
        <p:spPr bwMode="auto">
          <a:xfrm>
            <a:off x="1320800" y="1427163"/>
            <a:ext cx="2581275" cy="4340225"/>
          </a:xfrm>
          <a:prstGeom prst="rect">
            <a:avLst/>
          </a:prstGeom>
          <a:noFill/>
          <a:ln w="19050">
            <a:solidFill>
              <a:schemeClr val="tx1"/>
            </a:solidFill>
            <a:miter lim="800000"/>
            <a:headEnd type="none" w="sm" len="sm"/>
            <a:tailEnd type="none" w="sm" len="sm"/>
          </a:ln>
          <a:effectLst>
            <a:outerShdw blurRad="203200" dist="165100" dir="2520000" algn="tl" rotWithShape="0">
              <a:prstClr val="black">
                <a:alpha val="40000"/>
              </a:prstClr>
            </a:outerShdw>
          </a:effectLst>
        </p:spPr>
      </p:pic>
      <p:pic>
        <p:nvPicPr>
          <p:cNvPr id="7" name="Picture 26"/>
          <p:cNvPicPr>
            <a:picLocks noChangeAspect="1" noChangeArrowheads="1"/>
          </p:cNvPicPr>
          <p:nvPr/>
        </p:nvPicPr>
        <p:blipFill>
          <a:blip r:embed="rId3"/>
          <a:srcRect/>
          <a:stretch>
            <a:fillRect/>
          </a:stretch>
        </p:blipFill>
        <p:spPr bwMode="auto">
          <a:xfrm>
            <a:off x="4956175" y="1427163"/>
            <a:ext cx="2695575" cy="4303712"/>
          </a:xfrm>
          <a:prstGeom prst="rect">
            <a:avLst/>
          </a:prstGeom>
          <a:noFill/>
          <a:ln w="19050">
            <a:solidFill>
              <a:schemeClr val="tx1"/>
            </a:solidFill>
            <a:miter lim="800000"/>
            <a:headEnd type="none" w="sm" len="sm"/>
            <a:tailEnd type="none" w="sm" len="sm"/>
          </a:ln>
          <a:effectLst>
            <a:outerShdw blurRad="203200" dist="165100" dir="2520000" algn="tl" rotWithShape="0">
              <a:prstClr val="black">
                <a:alpha val="40000"/>
              </a:prstClr>
            </a:outerShdw>
          </a:effectLst>
        </p:spPr>
      </p:pic>
      <p:sp>
        <p:nvSpPr>
          <p:cNvPr id="160772" name="Rectangle 5"/>
          <p:cNvSpPr>
            <a:spLocks noChangeArrowheads="1"/>
          </p:cNvSpPr>
          <p:nvPr/>
        </p:nvSpPr>
        <p:spPr bwMode="auto">
          <a:xfrm>
            <a:off x="2430463" y="5868988"/>
            <a:ext cx="4645025" cy="482600"/>
          </a:xfrm>
          <a:prstGeom prst="rect">
            <a:avLst/>
          </a:prstGeom>
          <a:noFill/>
          <a:ln w="9525">
            <a:noFill/>
            <a:miter lim="800000"/>
            <a:headEnd/>
            <a:tailEnd/>
          </a:ln>
        </p:spPr>
        <p:txBody>
          <a:bodyPr wrap="none" anchor="ctr"/>
          <a:lstStyle/>
          <a:p>
            <a:pPr algn="ctr"/>
            <a:r>
              <a:rPr lang="en-US" altLang="de-DE" sz="2400" b="1">
                <a:cs typeface="Arial" charset="0"/>
              </a:rPr>
              <a:t>Published in 2010</a:t>
            </a:r>
            <a:endParaRPr lang="ru-RU" altLang="de-DE" sz="2400" b="1">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en-US" sz="2800" u="none" kern="1200" dirty="0">
                <a:latin typeface="Arial" charset="0"/>
                <a:ea typeface="+mn-ea"/>
                <a:cs typeface="+mn-cs"/>
              </a:rPr>
              <a:t>Russian Regulatory documents</a:t>
            </a:r>
            <a:endParaRPr lang="ru-RU" sz="2800" u="none" kern="1200" dirty="0">
              <a:latin typeface="Arial" charset="0"/>
              <a:ea typeface="+mn-ea"/>
              <a:cs typeface="+mn-cs"/>
            </a:endParaRPr>
          </a:p>
        </p:txBody>
      </p:sp>
      <p:sp>
        <p:nvSpPr>
          <p:cNvPr id="161794" name="Rectangle 3"/>
          <p:cNvSpPr>
            <a:spLocks noGrp="1" noChangeArrowheads="1"/>
          </p:cNvSpPr>
          <p:nvPr>
            <p:ph idx="1"/>
          </p:nvPr>
        </p:nvSpPr>
        <p:spPr/>
        <p:txBody>
          <a:bodyPr/>
          <a:lstStyle/>
          <a:p>
            <a:pPr>
              <a:lnSpc>
                <a:spcPct val="80000"/>
              </a:lnSpc>
            </a:pPr>
            <a:r>
              <a:rPr lang="en-GB" sz="1800" dirty="0" smtClean="0">
                <a:solidFill>
                  <a:schemeClr val="tx1"/>
                </a:solidFill>
                <a:effectLst/>
              </a:rPr>
              <a:t>OPB-88/97</a:t>
            </a:r>
            <a:r>
              <a:rPr lang="en-GB" sz="1800" b="0" dirty="0" smtClean="0">
                <a:solidFill>
                  <a:schemeClr val="tx1"/>
                </a:solidFill>
                <a:effectLst/>
              </a:rPr>
              <a:t>: Safety Goals in terms of </a:t>
            </a:r>
            <a:r>
              <a:rPr lang="en-US" sz="1800" b="0" dirty="0" smtClean="0">
                <a:solidFill>
                  <a:schemeClr val="tx1"/>
                </a:solidFill>
                <a:effectLst/>
              </a:rPr>
              <a:t>core damage</a:t>
            </a:r>
            <a:r>
              <a:rPr lang="ru-RU" sz="1800" b="0" dirty="0" smtClean="0">
                <a:solidFill>
                  <a:schemeClr val="tx1"/>
                </a:solidFill>
                <a:effectLst/>
              </a:rPr>
              <a:t> </a:t>
            </a:r>
            <a:r>
              <a:rPr lang="en-US" sz="1800" b="0" dirty="0" smtClean="0">
                <a:solidFill>
                  <a:schemeClr val="tx1"/>
                </a:solidFill>
                <a:effectLst/>
              </a:rPr>
              <a:t>and large release probabilities (CDF=1E-5/a; LRF=1E-7/a)</a:t>
            </a:r>
            <a:endParaRPr lang="en-GB" sz="1800" b="0" dirty="0" smtClean="0">
              <a:solidFill>
                <a:schemeClr val="tx1"/>
              </a:solidFill>
              <a:effectLst/>
            </a:endParaRPr>
          </a:p>
          <a:p>
            <a:pPr>
              <a:lnSpc>
                <a:spcPct val="80000"/>
              </a:lnSpc>
            </a:pPr>
            <a:r>
              <a:rPr lang="en-GB" sz="1800" dirty="0" smtClean="0">
                <a:solidFill>
                  <a:schemeClr val="tx1"/>
                </a:solidFill>
                <a:effectLst/>
              </a:rPr>
              <a:t>Licensing Administrative Regulations</a:t>
            </a:r>
            <a:r>
              <a:rPr lang="en-GB" sz="1800" b="0" dirty="0" smtClean="0">
                <a:solidFill>
                  <a:schemeClr val="tx1"/>
                </a:solidFill>
                <a:effectLst/>
              </a:rPr>
              <a:t>: </a:t>
            </a:r>
            <a:r>
              <a:rPr lang="en-GB" sz="1800" b="0" dirty="0" smtClean="0">
                <a:solidFill>
                  <a:schemeClr val="tx1"/>
                </a:solidFill>
                <a:effectLst/>
              </a:rPr>
              <a:t>PSA-1 and PSA-2 are </a:t>
            </a:r>
            <a:r>
              <a:rPr lang="en-GB" sz="1800" b="0" dirty="0" smtClean="0">
                <a:solidFill>
                  <a:schemeClr val="tx1"/>
                </a:solidFill>
                <a:effectLst/>
              </a:rPr>
              <a:t>necessary for both construction and operation licences</a:t>
            </a:r>
            <a:endParaRPr lang="ru-RU" sz="1800" b="0" dirty="0" smtClean="0">
              <a:solidFill>
                <a:schemeClr val="tx1"/>
              </a:solidFill>
              <a:effectLst/>
            </a:endParaRPr>
          </a:p>
          <a:p>
            <a:pPr>
              <a:lnSpc>
                <a:spcPct val="80000"/>
              </a:lnSpc>
            </a:pPr>
            <a:r>
              <a:rPr lang="en-GB" sz="1800" b="0" dirty="0" smtClean="0">
                <a:solidFill>
                  <a:schemeClr val="tx1"/>
                </a:solidFill>
                <a:effectLst/>
              </a:rPr>
              <a:t>NP</a:t>
            </a:r>
            <a:r>
              <a:rPr lang="en-GB" sz="1800" b="0" dirty="0" smtClean="0">
                <a:solidFill>
                  <a:schemeClr val="tx1"/>
                </a:solidFill>
                <a:effectLst/>
              </a:rPr>
              <a:t>-095-15</a:t>
            </a:r>
            <a:r>
              <a:rPr lang="en-US" sz="1800" b="0" dirty="0" smtClean="0">
                <a:solidFill>
                  <a:schemeClr val="tx1"/>
                </a:solidFill>
                <a:effectLst/>
              </a:rPr>
              <a:t>: </a:t>
            </a:r>
            <a:r>
              <a:rPr lang="en-US" sz="1800" b="0" dirty="0" smtClean="0">
                <a:solidFill>
                  <a:schemeClr val="tx1"/>
                </a:solidFill>
                <a:effectLst/>
              </a:rPr>
              <a:t>PSA-1 and PSA-2 </a:t>
            </a:r>
            <a:r>
              <a:rPr lang="en-US" sz="1800" b="0" dirty="0" smtClean="0">
                <a:solidFill>
                  <a:schemeClr val="tx1"/>
                </a:solidFill>
                <a:effectLst/>
              </a:rPr>
              <a:t>are </a:t>
            </a:r>
            <a:r>
              <a:rPr lang="en-US" sz="1800" b="0" dirty="0" smtClean="0">
                <a:solidFill>
                  <a:schemeClr val="tx1"/>
                </a:solidFill>
                <a:effectLst/>
              </a:rPr>
              <a:t>required </a:t>
            </a:r>
            <a:endParaRPr lang="en-US" sz="1800" b="0" dirty="0" smtClean="0">
              <a:solidFill>
                <a:schemeClr val="tx1"/>
              </a:solidFill>
              <a:effectLst/>
            </a:endParaRPr>
          </a:p>
          <a:p>
            <a:pPr>
              <a:lnSpc>
                <a:spcPct val="80000"/>
              </a:lnSpc>
            </a:pPr>
            <a:r>
              <a:rPr lang="en-GB" sz="1800" b="0" dirty="0" smtClean="0">
                <a:solidFill>
                  <a:schemeClr val="tx1"/>
                </a:solidFill>
                <a:effectLst/>
              </a:rPr>
              <a:t>RB-024-11</a:t>
            </a:r>
            <a:r>
              <a:rPr lang="en-GB" sz="1800" b="0" dirty="0" smtClean="0">
                <a:solidFill>
                  <a:schemeClr val="tx1"/>
                </a:solidFill>
                <a:effectLst/>
              </a:rPr>
              <a:t>: detailed </a:t>
            </a:r>
            <a:r>
              <a:rPr lang="en-GB" sz="1800" b="0" dirty="0" smtClean="0">
                <a:solidFill>
                  <a:schemeClr val="tx1"/>
                </a:solidFill>
                <a:effectLst/>
              </a:rPr>
              <a:t>recommendations </a:t>
            </a:r>
            <a:r>
              <a:rPr lang="en-GB" sz="1800" b="0" dirty="0" smtClean="0">
                <a:solidFill>
                  <a:schemeClr val="tx1"/>
                </a:solidFill>
                <a:effectLst/>
              </a:rPr>
              <a:t>to format and content of PSA-1 by the end of plant construction process</a:t>
            </a:r>
            <a:endParaRPr lang="ru-RU" sz="1800" b="0" dirty="0" smtClean="0">
              <a:solidFill>
                <a:schemeClr val="tx1"/>
              </a:solidFill>
              <a:effectLst/>
            </a:endParaRPr>
          </a:p>
          <a:p>
            <a:pPr>
              <a:lnSpc>
                <a:spcPct val="80000"/>
              </a:lnSpc>
            </a:pPr>
            <a:r>
              <a:rPr lang="en-US" sz="1800" b="0" dirty="0" smtClean="0">
                <a:solidFill>
                  <a:schemeClr val="tx1"/>
                </a:solidFill>
                <a:effectLst/>
              </a:rPr>
              <a:t>RB-044-09: </a:t>
            </a:r>
            <a:r>
              <a:rPr lang="en-GB" sz="1800" b="0" dirty="0" smtClean="0">
                <a:solidFill>
                  <a:schemeClr val="tx1"/>
                </a:solidFill>
                <a:effectLst/>
              </a:rPr>
              <a:t>detailed </a:t>
            </a:r>
            <a:r>
              <a:rPr lang="en-GB" sz="1800" b="0" dirty="0">
                <a:solidFill>
                  <a:schemeClr val="tx1"/>
                </a:solidFill>
                <a:effectLst/>
              </a:rPr>
              <a:t>recommendations </a:t>
            </a:r>
            <a:r>
              <a:rPr lang="en-GB" sz="1800" b="0" dirty="0" smtClean="0">
                <a:solidFill>
                  <a:schemeClr val="tx1"/>
                </a:solidFill>
                <a:effectLst/>
              </a:rPr>
              <a:t>to format and content of PSA-2 by the end of plant construction process</a:t>
            </a:r>
          </a:p>
          <a:p>
            <a:pPr>
              <a:lnSpc>
                <a:spcPct val="80000"/>
              </a:lnSpc>
            </a:pPr>
            <a:r>
              <a:rPr lang="en-GB" sz="1800" b="0" dirty="0" smtClean="0">
                <a:solidFill>
                  <a:schemeClr val="tx1"/>
                </a:solidFill>
                <a:effectLst/>
              </a:rPr>
              <a:t>RB-</a:t>
            </a:r>
            <a:r>
              <a:rPr lang="ru-RU" sz="1800" b="0" dirty="0" smtClean="0">
                <a:solidFill>
                  <a:schemeClr val="tx1"/>
                </a:solidFill>
                <a:effectLst/>
              </a:rPr>
              <a:t>076-12</a:t>
            </a:r>
            <a:r>
              <a:rPr lang="en-US" sz="1800" b="0" dirty="0" smtClean="0">
                <a:solidFill>
                  <a:schemeClr val="tx1"/>
                </a:solidFill>
                <a:effectLst/>
              </a:rPr>
              <a:t>:</a:t>
            </a:r>
            <a:r>
              <a:rPr lang="ru-RU" sz="1800" b="0" dirty="0" smtClean="0">
                <a:solidFill>
                  <a:schemeClr val="tx1"/>
                </a:solidFill>
                <a:effectLst/>
              </a:rPr>
              <a:t> </a:t>
            </a:r>
            <a:r>
              <a:rPr lang="en-US" sz="1800" b="0" dirty="0" smtClean="0">
                <a:solidFill>
                  <a:schemeClr val="tx1"/>
                </a:solidFill>
                <a:effectLst/>
              </a:rPr>
              <a:t>the same for fire and flood PSAs</a:t>
            </a:r>
            <a:endParaRPr lang="en-GB" sz="1800" b="0" dirty="0" smtClean="0">
              <a:solidFill>
                <a:schemeClr val="tx1"/>
              </a:solidFill>
              <a:effectLst/>
            </a:endParaRPr>
          </a:p>
          <a:p>
            <a:pPr>
              <a:lnSpc>
                <a:spcPct val="80000"/>
              </a:lnSpc>
            </a:pPr>
            <a:r>
              <a:rPr lang="en-GB" sz="1800" b="0" dirty="0" smtClean="0">
                <a:solidFill>
                  <a:schemeClr val="tx1"/>
                </a:solidFill>
                <a:effectLst/>
              </a:rPr>
              <a:t>RB-</a:t>
            </a:r>
            <a:r>
              <a:rPr lang="ru-RU" sz="1800" b="0" dirty="0" smtClean="0">
                <a:solidFill>
                  <a:schemeClr val="tx1"/>
                </a:solidFill>
                <a:effectLst/>
              </a:rPr>
              <a:t>021-</a:t>
            </a:r>
            <a:r>
              <a:rPr lang="en-US" sz="1800" b="0" dirty="0" smtClean="0">
                <a:solidFill>
                  <a:schemeClr val="tx1"/>
                </a:solidFill>
                <a:effectLst/>
              </a:rPr>
              <a:t>14:</a:t>
            </a:r>
            <a:r>
              <a:rPr lang="ru-RU" sz="1800" b="0" dirty="0" smtClean="0">
                <a:solidFill>
                  <a:schemeClr val="tx1"/>
                </a:solidFill>
                <a:effectLst/>
              </a:rPr>
              <a:t> </a:t>
            </a:r>
            <a:r>
              <a:rPr lang="en-US" sz="1800" b="0" dirty="0" smtClean="0">
                <a:solidFill>
                  <a:schemeClr val="tx1"/>
                </a:solidFill>
                <a:effectLst/>
              </a:rPr>
              <a:t>the same for external events </a:t>
            </a:r>
            <a:r>
              <a:rPr lang="en-US" sz="1800" b="0" dirty="0" smtClean="0">
                <a:solidFill>
                  <a:schemeClr val="tx1"/>
                </a:solidFill>
                <a:effectLst/>
              </a:rPr>
              <a:t>PSA</a:t>
            </a:r>
          </a:p>
          <a:p>
            <a:pPr>
              <a:lnSpc>
                <a:spcPct val="80000"/>
              </a:lnSpc>
            </a:pPr>
            <a:r>
              <a:rPr lang="en-US" sz="1800" b="0" dirty="0" smtClean="0">
                <a:solidFill>
                  <a:schemeClr val="tx1"/>
                </a:solidFill>
                <a:effectLst/>
              </a:rPr>
              <a:t>RB-123-17: the same for seismic hazard PSA</a:t>
            </a:r>
          </a:p>
          <a:p>
            <a:pPr>
              <a:lnSpc>
                <a:spcPct val="80000"/>
              </a:lnSpc>
            </a:pPr>
            <a:r>
              <a:rPr lang="en-US" sz="1800" b="0" dirty="0" smtClean="0">
                <a:solidFill>
                  <a:schemeClr val="tx1"/>
                </a:solidFill>
                <a:effectLst/>
              </a:rPr>
              <a:t>RB-100-15: </a:t>
            </a:r>
            <a:r>
              <a:rPr lang="en-GB" sz="1800" b="0" dirty="0">
                <a:solidFill>
                  <a:schemeClr val="tx1"/>
                </a:solidFill>
                <a:effectLst/>
              </a:rPr>
              <a:t>detailed recommendations</a:t>
            </a:r>
            <a:r>
              <a:rPr lang="en-GB" sz="1800" b="0" dirty="0" smtClean="0">
                <a:solidFill>
                  <a:schemeClr val="tx1"/>
                </a:solidFill>
                <a:effectLst/>
              </a:rPr>
              <a:t> </a:t>
            </a:r>
            <a:r>
              <a:rPr lang="en-GB" sz="1800" b="0" dirty="0">
                <a:solidFill>
                  <a:schemeClr val="tx1"/>
                </a:solidFill>
                <a:effectLst/>
              </a:rPr>
              <a:t>to </a:t>
            </a:r>
            <a:r>
              <a:rPr lang="en-GB" sz="1800" b="0" dirty="0" smtClean="0">
                <a:solidFill>
                  <a:schemeClr val="tx1"/>
                </a:solidFill>
                <a:effectLst/>
              </a:rPr>
              <a:t>reliability analysis of safety related systems and their </a:t>
            </a:r>
            <a:r>
              <a:rPr lang="en-GB" sz="1800" b="0" dirty="0" err="1" smtClean="0">
                <a:solidFill>
                  <a:schemeClr val="tx1"/>
                </a:solidFill>
                <a:effectLst/>
              </a:rPr>
              <a:t>funstions</a:t>
            </a:r>
            <a:endParaRPr lang="en-US" sz="1800" b="0" dirty="0" smtClean="0">
              <a:solidFill>
                <a:schemeClr val="tx1"/>
              </a:solidFill>
              <a:effectLst/>
            </a:endParaRPr>
          </a:p>
          <a:p>
            <a:pPr>
              <a:lnSpc>
                <a:spcPct val="80000"/>
              </a:lnSpc>
            </a:pPr>
            <a:r>
              <a:rPr lang="en-US" sz="1800" dirty="0" smtClean="0">
                <a:solidFill>
                  <a:schemeClr val="tx1"/>
                </a:solidFill>
                <a:effectLst/>
              </a:rPr>
              <a:t>Russian regulation is in line with IAEA documents</a:t>
            </a:r>
            <a:endParaRPr lang="ru-RU" sz="1800" dirty="0" smtClean="0">
              <a:solidFill>
                <a:schemeClr val="tx1"/>
              </a:solidFill>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r>
              <a:rPr lang="en-US" sz="2800" u="none" kern="1200" dirty="0">
                <a:latin typeface="Arial" charset="0"/>
                <a:ea typeface="+mn-ea"/>
                <a:cs typeface="+mn-cs"/>
              </a:rPr>
              <a:t>Summary</a:t>
            </a:r>
            <a:endParaRPr lang="de-DE" sz="2800" u="none" kern="1200" dirty="0">
              <a:latin typeface="Arial" charset="0"/>
              <a:ea typeface="+mn-ea"/>
              <a:cs typeface="+mn-cs"/>
            </a:endParaRPr>
          </a:p>
        </p:txBody>
      </p:sp>
      <p:sp>
        <p:nvSpPr>
          <p:cNvPr id="162818" name="Rectangle 3"/>
          <p:cNvSpPr>
            <a:spLocks noGrp="1" noChangeArrowheads="1"/>
          </p:cNvSpPr>
          <p:nvPr>
            <p:ph type="body" idx="1"/>
          </p:nvPr>
        </p:nvSpPr>
        <p:spPr/>
        <p:txBody>
          <a:bodyPr/>
          <a:lstStyle/>
          <a:p>
            <a:r>
              <a:rPr lang="en-US" smtClean="0">
                <a:effectLst/>
              </a:rPr>
              <a:t>This presentation introduced basic concepts, considerations and elements used in the probabilistic safety assessment</a:t>
            </a:r>
          </a:p>
          <a:p>
            <a:pPr lvl="1"/>
            <a:r>
              <a:rPr lang="en-US" smtClean="0"/>
              <a:t>Risk</a:t>
            </a:r>
          </a:p>
          <a:p>
            <a:pPr lvl="1"/>
            <a:r>
              <a:rPr lang="en-US" smtClean="0"/>
              <a:t>Probability </a:t>
            </a:r>
          </a:p>
          <a:p>
            <a:pPr lvl="1"/>
            <a:r>
              <a:rPr lang="en-US" smtClean="0"/>
              <a:t>Event and fault tress</a:t>
            </a:r>
          </a:p>
          <a:p>
            <a:r>
              <a:rPr lang="en-US" smtClean="0">
                <a:effectLst/>
              </a:rPr>
              <a:t>More detailed discussions will follow</a:t>
            </a:r>
            <a:endParaRPr lang="de-DE" smtClean="0">
              <a:effectLst/>
            </a:endParaRPr>
          </a:p>
        </p:txBody>
      </p:sp>
    </p:spTree>
  </p:cSld>
  <p:clrMapOvr>
    <a:masterClrMapping/>
  </p:clrMapOvr>
  <p:transition>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r>
              <a:rPr lang="en-US" sz="2800" u="none" kern="1200" dirty="0">
                <a:latin typeface="Arial" charset="0"/>
                <a:ea typeface="+mn-ea"/>
                <a:cs typeface="+mn-cs"/>
              </a:rPr>
              <a:t>The end</a:t>
            </a:r>
            <a:endParaRPr lang="ru-RU" sz="2800" u="none" kern="1200" dirty="0">
              <a:latin typeface="Arial" charset="0"/>
              <a:ea typeface="+mn-ea"/>
              <a:cs typeface="+mn-cs"/>
            </a:endParaRPr>
          </a:p>
        </p:txBody>
      </p:sp>
      <p:sp>
        <p:nvSpPr>
          <p:cNvPr id="163842" name="Rectangle 3"/>
          <p:cNvSpPr>
            <a:spLocks noGrp="1" noChangeArrowheads="1"/>
          </p:cNvSpPr>
          <p:nvPr>
            <p:ph type="body" idx="1"/>
          </p:nvPr>
        </p:nvSpPr>
        <p:spPr/>
        <p:txBody>
          <a:bodyPr/>
          <a:lstStyle/>
          <a:p>
            <a:pPr>
              <a:buFont typeface="Wingdings" pitchFamily="2" charset="2"/>
              <a:buNone/>
            </a:pPr>
            <a:endParaRPr lang="en-US" dirty="0" smtClean="0">
              <a:effectLst/>
            </a:endParaRPr>
          </a:p>
          <a:p>
            <a:pPr>
              <a:buFont typeface="Wingdings" pitchFamily="2" charset="2"/>
              <a:buNone/>
            </a:pPr>
            <a:r>
              <a:rPr lang="en-US" dirty="0" smtClean="0">
                <a:effectLst/>
              </a:rPr>
              <a:t>Thank you very much for your attention!</a:t>
            </a:r>
          </a:p>
          <a:p>
            <a:pPr>
              <a:buFont typeface="Wingdings" pitchFamily="2" charset="2"/>
              <a:buNone/>
            </a:pPr>
            <a:r>
              <a:rPr lang="en-US" dirty="0" smtClean="0">
                <a:effectLst/>
              </a:rPr>
              <a:t>Questions</a:t>
            </a:r>
            <a:r>
              <a:rPr lang="ru-RU" dirty="0" smtClean="0">
                <a:effectLst/>
              </a:rPr>
              <a:t>?</a:t>
            </a:r>
            <a:r>
              <a:rPr lang="en-US" dirty="0" smtClean="0">
                <a:effectLst/>
              </a:rPr>
              <a:t> </a:t>
            </a:r>
          </a:p>
          <a:p>
            <a:pPr>
              <a:buFont typeface="Wingdings" pitchFamily="2" charset="2"/>
              <a:buNone/>
            </a:pPr>
            <a:r>
              <a:rPr lang="en-US" sz="4000" dirty="0" smtClean="0">
                <a:solidFill>
                  <a:srgbClr val="FF0000"/>
                </a:solidFill>
                <a:effectLst/>
                <a:latin typeface="Times New Roman" pitchFamily="18" charset="0"/>
                <a:sym typeface="Wingdings" pitchFamily="2" charset="2"/>
              </a:rPr>
              <a:t></a:t>
            </a:r>
            <a:endParaRPr lang="ru-RU" sz="4000" dirty="0" smtClean="0">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3"/>
          <p:cNvSpPr>
            <a:spLocks noGrp="1" noChangeArrowheads="1"/>
          </p:cNvSpPr>
          <p:nvPr>
            <p:ph type="body" idx="4294967295"/>
          </p:nvPr>
        </p:nvSpPr>
        <p:spPr>
          <a:xfrm>
            <a:off x="434975" y="974725"/>
            <a:ext cx="8359775" cy="5021263"/>
          </a:xfrm>
          <a:noFill/>
        </p:spPr>
        <p:txBody>
          <a:bodyPr/>
          <a:lstStyle/>
          <a:p>
            <a:pPr marL="361950"/>
            <a:r>
              <a:rPr lang="en-GB" sz="2400" smtClean="0">
                <a:effectLst/>
              </a:rPr>
              <a:t>A </a:t>
            </a:r>
            <a:r>
              <a:rPr lang="en-GB" sz="2400" i="1" smtClean="0">
                <a:solidFill>
                  <a:srgbClr val="FF0000"/>
                </a:solidFill>
                <a:effectLst/>
              </a:rPr>
              <a:t>h</a:t>
            </a:r>
            <a:r>
              <a:rPr lang="cs-CZ" sz="2400" i="1" smtClean="0">
                <a:solidFill>
                  <a:srgbClr val="FF0000"/>
                </a:solidFill>
                <a:effectLst/>
              </a:rPr>
              <a:t>azard</a:t>
            </a:r>
            <a:r>
              <a:rPr lang="cs-CZ" sz="2400" smtClean="0">
                <a:effectLst/>
              </a:rPr>
              <a:t> is a potential condition that causes: </a:t>
            </a:r>
          </a:p>
          <a:p>
            <a:pPr marL="1179513" lvl="1">
              <a:spcBef>
                <a:spcPct val="25000"/>
              </a:spcBef>
            </a:pPr>
            <a:r>
              <a:rPr lang="en-US" i="1" smtClean="0">
                <a:solidFill>
                  <a:schemeClr val="tx1"/>
                </a:solidFill>
              </a:rPr>
              <a:t>I</a:t>
            </a:r>
            <a:r>
              <a:rPr lang="cs-CZ" i="1" smtClean="0">
                <a:solidFill>
                  <a:schemeClr val="tx1"/>
                </a:solidFill>
              </a:rPr>
              <a:t>njury </a:t>
            </a:r>
            <a:r>
              <a:rPr lang="cs-CZ" smtClean="0">
                <a:solidFill>
                  <a:schemeClr val="tx1"/>
                </a:solidFill>
              </a:rPr>
              <a:t>or </a:t>
            </a:r>
            <a:r>
              <a:rPr lang="cs-CZ" i="1" smtClean="0">
                <a:solidFill>
                  <a:schemeClr val="tx1"/>
                </a:solidFill>
              </a:rPr>
              <a:t>death </a:t>
            </a:r>
            <a:r>
              <a:rPr lang="cs-CZ" smtClean="0">
                <a:solidFill>
                  <a:schemeClr val="tx1"/>
                </a:solidFill>
              </a:rPr>
              <a:t>to people</a:t>
            </a:r>
          </a:p>
          <a:p>
            <a:pPr marL="1179513" lvl="1">
              <a:spcBef>
                <a:spcPct val="25000"/>
              </a:spcBef>
            </a:pPr>
            <a:r>
              <a:rPr lang="en-US" i="1" smtClean="0">
                <a:solidFill>
                  <a:schemeClr val="tx1"/>
                </a:solidFill>
              </a:rPr>
              <a:t>L</a:t>
            </a:r>
            <a:r>
              <a:rPr lang="cs-CZ" i="1" smtClean="0">
                <a:solidFill>
                  <a:schemeClr val="tx1"/>
                </a:solidFill>
              </a:rPr>
              <a:t>oss </a:t>
            </a:r>
            <a:r>
              <a:rPr lang="cs-CZ" smtClean="0">
                <a:solidFill>
                  <a:schemeClr val="tx1"/>
                </a:solidFill>
              </a:rPr>
              <a:t>of or </a:t>
            </a:r>
            <a:r>
              <a:rPr lang="cs-CZ" i="1" smtClean="0">
                <a:solidFill>
                  <a:schemeClr val="tx1"/>
                </a:solidFill>
              </a:rPr>
              <a:t>damage </a:t>
            </a:r>
            <a:r>
              <a:rPr lang="cs-CZ" smtClean="0">
                <a:solidFill>
                  <a:schemeClr val="tx1"/>
                </a:solidFill>
              </a:rPr>
              <a:t>to equipment, property, etc.</a:t>
            </a:r>
          </a:p>
          <a:p>
            <a:pPr marL="361950"/>
            <a:r>
              <a:rPr lang="cs-CZ" sz="2400" smtClean="0">
                <a:effectLst/>
              </a:rPr>
              <a:t>Hazard is a one-dimensional quantity characterized by </a:t>
            </a:r>
            <a:r>
              <a:rPr lang="cs-CZ" sz="2400" i="1" smtClean="0">
                <a:solidFill>
                  <a:srgbClr val="FF0000"/>
                </a:solidFill>
                <a:effectLst/>
              </a:rPr>
              <a:t>magnitude</a:t>
            </a:r>
            <a:r>
              <a:rPr lang="cs-CZ" sz="2400" i="1" smtClean="0">
                <a:effectLst/>
              </a:rPr>
              <a:t>, </a:t>
            </a:r>
            <a:r>
              <a:rPr lang="cs-CZ" sz="2400" smtClean="0">
                <a:effectLst/>
              </a:rPr>
              <a:t>or </a:t>
            </a:r>
            <a:r>
              <a:rPr lang="cs-CZ" sz="2400" i="1" smtClean="0">
                <a:solidFill>
                  <a:srgbClr val="FF0000"/>
                </a:solidFill>
                <a:effectLst/>
              </a:rPr>
              <a:t>severity</a:t>
            </a:r>
            <a:endParaRPr lang="en-GB" sz="2400" i="1" smtClean="0">
              <a:solidFill>
                <a:srgbClr val="FF0000"/>
              </a:solidFill>
              <a:effectLst/>
            </a:endParaRPr>
          </a:p>
          <a:p>
            <a:pPr marL="361950"/>
            <a:r>
              <a:rPr lang="en-US" sz="2400" smtClean="0">
                <a:effectLst/>
              </a:rPr>
              <a:t>Risk is characterized by two quantities: </a:t>
            </a:r>
            <a:endParaRPr lang="sk-SK" sz="2400" smtClean="0">
              <a:solidFill>
                <a:schemeClr val="tx1"/>
              </a:solidFill>
              <a:effectLst/>
            </a:endParaRPr>
          </a:p>
          <a:p>
            <a:pPr marL="1179513" lvl="1">
              <a:spcAft>
                <a:spcPct val="25000"/>
              </a:spcAft>
              <a:buFont typeface="Symbol" pitchFamily="18" charset="2"/>
              <a:buNone/>
            </a:pPr>
            <a:r>
              <a:rPr lang="en-US" smtClean="0">
                <a:solidFill>
                  <a:schemeClr val="tx1"/>
                </a:solidFill>
              </a:rPr>
              <a:t>1) </a:t>
            </a:r>
            <a:r>
              <a:rPr lang="en-US" i="1" smtClean="0">
                <a:solidFill>
                  <a:srgbClr val="FF0000"/>
                </a:solidFill>
              </a:rPr>
              <a:t>Magnitude</a:t>
            </a:r>
            <a:r>
              <a:rPr lang="en-US" i="1" smtClean="0">
                <a:solidFill>
                  <a:schemeClr val="tx1"/>
                </a:solidFill>
              </a:rPr>
              <a:t> </a:t>
            </a:r>
            <a:r>
              <a:rPr lang="en-US" smtClean="0">
                <a:solidFill>
                  <a:schemeClr val="tx1"/>
                </a:solidFill>
              </a:rPr>
              <a:t>(or </a:t>
            </a:r>
            <a:r>
              <a:rPr lang="en-US" i="1" smtClean="0">
                <a:solidFill>
                  <a:srgbClr val="FF0000"/>
                </a:solidFill>
              </a:rPr>
              <a:t>severity</a:t>
            </a:r>
            <a:r>
              <a:rPr lang="en-US" smtClean="0">
                <a:solidFill>
                  <a:schemeClr val="tx1"/>
                </a:solidFill>
              </a:rPr>
              <a:t>) of the adverse </a:t>
            </a:r>
            <a:r>
              <a:rPr lang="en-US" i="1" smtClean="0">
                <a:solidFill>
                  <a:schemeClr val="tx1"/>
                </a:solidFill>
              </a:rPr>
              <a:t>consequence</a:t>
            </a:r>
            <a:r>
              <a:rPr lang="en-US" smtClean="0">
                <a:solidFill>
                  <a:schemeClr val="tx1"/>
                </a:solidFill>
              </a:rPr>
              <a:t>(s) that can potentially result from the given activity, and </a:t>
            </a:r>
          </a:p>
          <a:p>
            <a:pPr marL="1179513" lvl="1">
              <a:spcAft>
                <a:spcPct val="50000"/>
              </a:spcAft>
              <a:buFont typeface="Symbol" pitchFamily="18" charset="2"/>
              <a:buNone/>
            </a:pPr>
            <a:r>
              <a:rPr lang="en-US" smtClean="0">
                <a:solidFill>
                  <a:schemeClr val="tx1"/>
                </a:solidFill>
              </a:rPr>
              <a:t>2) </a:t>
            </a:r>
            <a:r>
              <a:rPr lang="en-US" i="1" smtClean="0">
                <a:solidFill>
                  <a:srgbClr val="FF0000"/>
                </a:solidFill>
              </a:rPr>
              <a:t>Probability</a:t>
            </a:r>
            <a:r>
              <a:rPr lang="en-US" i="1" smtClean="0">
                <a:solidFill>
                  <a:schemeClr val="tx1"/>
                </a:solidFill>
              </a:rPr>
              <a:t> </a:t>
            </a:r>
            <a:r>
              <a:rPr lang="en-US" smtClean="0">
                <a:solidFill>
                  <a:schemeClr val="tx1"/>
                </a:solidFill>
              </a:rPr>
              <a:t>of occurrence of the given adverse consequence(s)</a:t>
            </a:r>
            <a:endParaRPr lang="cs-CZ" sz="2000" smtClean="0"/>
          </a:p>
        </p:txBody>
      </p:sp>
      <p:sp>
        <p:nvSpPr>
          <p:cNvPr id="21506" name="Title 1"/>
          <p:cNvSpPr>
            <a:spLocks noGrp="1"/>
          </p:cNvSpPr>
          <p:nvPr>
            <p:ph type="title" idx="4294967295"/>
          </p:nvPr>
        </p:nvSpPr>
        <p:spPr>
          <a:xfrm>
            <a:off x="268288" y="85725"/>
            <a:ext cx="8604250" cy="781050"/>
          </a:xfrm>
          <a:noFill/>
        </p:spPr>
        <p:txBody>
          <a:bodyPr/>
          <a:lstStyle/>
          <a:p>
            <a:r>
              <a:rPr lang="en-GB" sz="2800" u="none" smtClean="0">
                <a:effectLst/>
              </a:rPr>
              <a:t>Hazard Versus Risk</a:t>
            </a:r>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268288" y="0"/>
            <a:ext cx="8604250" cy="989013"/>
          </a:xfrm>
          <a:noFill/>
        </p:spPr>
        <p:txBody>
          <a:bodyPr/>
          <a:lstStyle/>
          <a:p>
            <a:r>
              <a:rPr lang="en-GB" sz="2800" u="none" smtClean="0">
                <a:effectLst/>
                <a:cs typeface="Arial" charset="0"/>
              </a:rPr>
              <a:t>Sources of Risk</a:t>
            </a:r>
            <a:r>
              <a:rPr lang="en-GB" sz="2000" smtClean="0">
                <a:effectLst/>
                <a:cs typeface="Arial" charset="0"/>
              </a:rPr>
              <a:t> </a:t>
            </a:r>
            <a:endParaRPr lang="cs-CZ" sz="2000" smtClean="0">
              <a:effectLst/>
              <a:cs typeface="Arial" charset="0"/>
            </a:endParaRPr>
          </a:p>
        </p:txBody>
      </p:sp>
      <p:sp>
        <p:nvSpPr>
          <p:cNvPr id="22530" name="Rectangle 3"/>
          <p:cNvSpPr>
            <a:spLocks noGrp="1" noChangeArrowheads="1"/>
          </p:cNvSpPr>
          <p:nvPr>
            <p:ph type="body" idx="4294967295"/>
          </p:nvPr>
        </p:nvSpPr>
        <p:spPr>
          <a:xfrm>
            <a:off x="3838575" y="1027113"/>
            <a:ext cx="5053013" cy="1782762"/>
          </a:xfrm>
          <a:noFill/>
        </p:spPr>
        <p:txBody>
          <a:bodyPr/>
          <a:lstStyle/>
          <a:p>
            <a:pPr marL="714375"/>
            <a:r>
              <a:rPr lang="en-US" sz="2000" smtClean="0">
                <a:effectLst/>
              </a:rPr>
              <a:t>Risk can result from </a:t>
            </a:r>
            <a:r>
              <a:rPr lang="en-US" sz="2000" i="1" smtClean="0">
                <a:solidFill>
                  <a:srgbClr val="0000FF"/>
                </a:solidFill>
                <a:effectLst/>
              </a:rPr>
              <a:t>natural causes</a:t>
            </a:r>
            <a:r>
              <a:rPr lang="en-US" sz="2000" smtClean="0">
                <a:effectLst/>
              </a:rPr>
              <a:t> like illness or from natural disaster like earthquakes, floods</a:t>
            </a:r>
            <a:r>
              <a:rPr lang="sk-SK" sz="2000" smtClean="0">
                <a:effectLst/>
              </a:rPr>
              <a:t>,</a:t>
            </a:r>
            <a:r>
              <a:rPr lang="en-US" sz="2000" smtClean="0">
                <a:effectLst/>
              </a:rPr>
              <a:t> tsunamis volcanic eruptions</a:t>
            </a:r>
            <a:r>
              <a:rPr lang="sk-SK" sz="2000" smtClean="0">
                <a:effectLst/>
              </a:rPr>
              <a:t>, </a:t>
            </a:r>
            <a:r>
              <a:rPr lang="en-GB" sz="2000" smtClean="0">
                <a:effectLst/>
              </a:rPr>
              <a:t>hurricanes,</a:t>
            </a:r>
            <a:r>
              <a:rPr lang="sk-SK" sz="2000" smtClean="0">
                <a:effectLst/>
              </a:rPr>
              <a:t>etc</a:t>
            </a:r>
            <a:r>
              <a:rPr lang="en-US" sz="2000" smtClean="0">
                <a:effectLst/>
              </a:rPr>
              <a:t>.</a:t>
            </a:r>
            <a:endParaRPr lang="sk-SK" sz="2000" smtClean="0">
              <a:effectLst/>
            </a:endParaRPr>
          </a:p>
        </p:txBody>
      </p:sp>
      <p:pic>
        <p:nvPicPr>
          <p:cNvPr id="22531" name="Picture 4"/>
          <p:cNvPicPr>
            <a:picLocks noChangeAspect="1" noChangeArrowheads="1"/>
          </p:cNvPicPr>
          <p:nvPr/>
        </p:nvPicPr>
        <p:blipFill>
          <a:blip r:embed="rId2"/>
          <a:srcRect/>
          <a:stretch>
            <a:fillRect/>
          </a:stretch>
        </p:blipFill>
        <p:spPr bwMode="auto">
          <a:xfrm>
            <a:off x="331788" y="904875"/>
            <a:ext cx="3783012" cy="2246313"/>
          </a:xfrm>
          <a:prstGeom prst="rect">
            <a:avLst/>
          </a:prstGeom>
          <a:noFill/>
          <a:ln w="9525">
            <a:noFill/>
            <a:miter lim="800000"/>
            <a:headEnd/>
            <a:tailEnd/>
          </a:ln>
        </p:spPr>
      </p:pic>
      <p:sp>
        <p:nvSpPr>
          <p:cNvPr id="22532" name="Rectangle 5"/>
          <p:cNvSpPr>
            <a:spLocks noChangeArrowheads="1"/>
          </p:cNvSpPr>
          <p:nvPr/>
        </p:nvSpPr>
        <p:spPr bwMode="auto">
          <a:xfrm>
            <a:off x="252413" y="3479800"/>
            <a:ext cx="4672012" cy="1068388"/>
          </a:xfrm>
          <a:prstGeom prst="rect">
            <a:avLst/>
          </a:prstGeom>
          <a:noFill/>
          <a:ln w="9525">
            <a:noFill/>
            <a:miter lim="800000"/>
            <a:headEnd/>
            <a:tailEnd/>
          </a:ln>
        </p:spPr>
        <p:txBody>
          <a:bodyPr lIns="92075" tIns="46038" rIns="92075" bIns="46038"/>
          <a:lstStyle/>
          <a:p>
            <a:pPr marL="447675" indent="-447675" eaLnBrk="0" hangingPunct="0">
              <a:lnSpc>
                <a:spcPct val="90000"/>
              </a:lnSpc>
              <a:spcBef>
                <a:spcPct val="20000"/>
              </a:spcBef>
              <a:spcAft>
                <a:spcPct val="50000"/>
              </a:spcAft>
              <a:buClr>
                <a:schemeClr val="tx1"/>
              </a:buClr>
              <a:buSzPct val="125000"/>
              <a:buFont typeface="Wingdings" pitchFamily="2" charset="2"/>
              <a:buChar char="§"/>
            </a:pPr>
            <a:r>
              <a:rPr lang="en-US" sz="2000" b="1">
                <a:solidFill>
                  <a:srgbClr val="000099"/>
                </a:solidFill>
              </a:rPr>
              <a:t>Risk can also result from the side effect of human’s </a:t>
            </a:r>
            <a:r>
              <a:rPr lang="en-US" sz="2000" b="1" i="1">
                <a:solidFill>
                  <a:srgbClr val="0000FF"/>
                </a:solidFill>
              </a:rPr>
              <a:t>technological achievement</a:t>
            </a:r>
          </a:p>
        </p:txBody>
      </p:sp>
      <p:pic>
        <p:nvPicPr>
          <p:cNvPr id="22533" name="Picture 7" descr="20110317012357!Chernobyl_Disaster"/>
          <p:cNvPicPr>
            <a:picLocks noChangeAspect="1" noChangeArrowheads="1"/>
          </p:cNvPicPr>
          <p:nvPr/>
        </p:nvPicPr>
        <p:blipFill>
          <a:blip r:embed="rId3"/>
          <a:srcRect/>
          <a:stretch>
            <a:fillRect/>
          </a:stretch>
        </p:blipFill>
        <p:spPr bwMode="auto">
          <a:xfrm>
            <a:off x="5156200" y="2859088"/>
            <a:ext cx="3444875" cy="3405187"/>
          </a:xfrm>
          <a:prstGeom prst="rect">
            <a:avLst/>
          </a:prstGeom>
          <a:noFill/>
          <a:ln w="9525">
            <a:noFill/>
            <a:miter lim="800000"/>
            <a:headEnd/>
            <a:tailEnd/>
          </a:ln>
        </p:spPr>
      </p:pic>
      <p:sp>
        <p:nvSpPr>
          <p:cNvPr id="22534" name="Rectangle 8"/>
          <p:cNvSpPr>
            <a:spLocks noChangeArrowheads="1"/>
          </p:cNvSpPr>
          <p:nvPr/>
        </p:nvSpPr>
        <p:spPr bwMode="auto">
          <a:xfrm>
            <a:off x="254000" y="4532313"/>
            <a:ext cx="4672013" cy="1711325"/>
          </a:xfrm>
          <a:prstGeom prst="rect">
            <a:avLst/>
          </a:prstGeom>
          <a:noFill/>
          <a:ln w="9525">
            <a:noFill/>
            <a:miter lim="800000"/>
            <a:headEnd/>
            <a:tailEnd/>
          </a:ln>
        </p:spPr>
        <p:txBody>
          <a:bodyPr lIns="92075" tIns="46038" rIns="92075" bIns="46038"/>
          <a:lstStyle/>
          <a:p>
            <a:pPr marL="447675" indent="-447675" eaLnBrk="0" hangingPunct="0">
              <a:spcBef>
                <a:spcPct val="20000"/>
              </a:spcBef>
              <a:spcAft>
                <a:spcPct val="50000"/>
              </a:spcAft>
              <a:buClr>
                <a:schemeClr val="tx1"/>
              </a:buClr>
              <a:buSzPct val="125000"/>
              <a:buFont typeface="Wingdings" pitchFamily="2" charset="2"/>
              <a:buChar char="§"/>
            </a:pPr>
            <a:r>
              <a:rPr lang="en-GB" sz="2000" b="1">
                <a:solidFill>
                  <a:srgbClr val="FF0000"/>
                </a:solidFill>
              </a:rPr>
              <a:t>Legislation has the responsibility to protect human and property from the harm associated with technical installations and regulate the associated risk</a:t>
            </a:r>
            <a:endParaRPr lang="sk-SK" sz="2000" b="1">
              <a:solidFill>
                <a:srgbClr val="000099"/>
              </a:solidFill>
            </a:endParaRPr>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28600" y="0"/>
            <a:ext cx="8915400" cy="866775"/>
          </a:xfrm>
          <a:prstGeom prst="rect">
            <a:avLst/>
          </a:prstGeom>
          <a:noFill/>
          <a:ln w="9525">
            <a:noFill/>
            <a:miter lim="800000"/>
            <a:headEnd/>
            <a:tailEnd/>
          </a:ln>
        </p:spPr>
        <p:txBody>
          <a:bodyPr lIns="92075" tIns="46038" rIns="92075" bIns="46038" anchor="ctr"/>
          <a:lstStyle/>
          <a:p>
            <a:pPr algn="ctr" eaLnBrk="0" hangingPunct="0"/>
            <a:r>
              <a:rPr lang="en-GB" sz="2800" b="1" dirty="0">
                <a:solidFill>
                  <a:srgbClr val="000066"/>
                </a:solidFill>
                <a:effectLst>
                  <a:outerShdw blurRad="38100" dist="38100" dir="2700000" algn="tl">
                    <a:srgbClr val="C0C0C0"/>
                  </a:outerShdw>
                </a:effectLst>
              </a:rPr>
              <a:t>General Concept of Risk</a:t>
            </a:r>
          </a:p>
        </p:txBody>
      </p:sp>
      <p:pic>
        <p:nvPicPr>
          <p:cNvPr id="23554" name="Picture 4" descr="MP900438719[1]"/>
          <p:cNvPicPr>
            <a:picLocks noChangeAspect="1" noChangeArrowheads="1"/>
          </p:cNvPicPr>
          <p:nvPr/>
        </p:nvPicPr>
        <p:blipFill>
          <a:blip r:embed="rId3"/>
          <a:srcRect/>
          <a:stretch>
            <a:fillRect/>
          </a:stretch>
        </p:blipFill>
        <p:spPr bwMode="auto">
          <a:xfrm>
            <a:off x="6281738" y="1538288"/>
            <a:ext cx="1319212" cy="1319212"/>
          </a:xfrm>
          <a:prstGeom prst="rect">
            <a:avLst/>
          </a:prstGeom>
          <a:noFill/>
          <a:ln w="9525">
            <a:noFill/>
            <a:miter lim="800000"/>
            <a:headEnd/>
            <a:tailEnd/>
          </a:ln>
        </p:spPr>
      </p:pic>
      <p:sp>
        <p:nvSpPr>
          <p:cNvPr id="328708" name="Rectangle 5"/>
          <p:cNvSpPr>
            <a:spLocks noChangeArrowheads="1"/>
          </p:cNvSpPr>
          <p:nvPr/>
        </p:nvSpPr>
        <p:spPr bwMode="auto">
          <a:xfrm>
            <a:off x="2854325" y="5548313"/>
            <a:ext cx="3324225" cy="422275"/>
          </a:xfrm>
          <a:prstGeom prst="rect">
            <a:avLst/>
          </a:prstGeom>
          <a:solidFill>
            <a:srgbClr val="FFFFFF">
              <a:alpha val="0"/>
            </a:srgbClr>
          </a:solidFill>
          <a:ln w="9525">
            <a:noFill/>
            <a:miter lim="800000"/>
            <a:headEnd/>
            <a:tailEnd/>
          </a:ln>
        </p:spPr>
        <p:txBody>
          <a:bodyPr anchor="ctr"/>
          <a:lstStyle/>
          <a:p>
            <a:pPr algn="ctr">
              <a:lnSpc>
                <a:spcPct val="80000"/>
              </a:lnSpc>
            </a:pPr>
            <a:r>
              <a:rPr lang="en-GB" sz="2800" b="1" i="1">
                <a:cs typeface="Arial" charset="0"/>
              </a:rPr>
              <a:t>.   .   .</a:t>
            </a:r>
          </a:p>
          <a:p>
            <a:pPr algn="ctr"/>
            <a:r>
              <a:rPr lang="en-GB" sz="1800" b="1" i="1">
                <a:cs typeface="Arial" charset="0"/>
              </a:rPr>
              <a:t>Other sources of risk to human’s life and health</a:t>
            </a:r>
          </a:p>
        </p:txBody>
      </p:sp>
      <p:sp>
        <p:nvSpPr>
          <p:cNvPr id="23556" name="AutoShape 6"/>
          <p:cNvSpPr>
            <a:spLocks noChangeArrowheads="1"/>
          </p:cNvSpPr>
          <p:nvPr/>
        </p:nvSpPr>
        <p:spPr bwMode="auto">
          <a:xfrm rot="5400000">
            <a:off x="4204494" y="2375694"/>
            <a:ext cx="550862" cy="425450"/>
          </a:xfrm>
          <a:prstGeom prst="rightArrow">
            <a:avLst>
              <a:gd name="adj1" fmla="val 47991"/>
              <a:gd name="adj2" fmla="val 37578"/>
            </a:avLst>
          </a:prstGeom>
          <a:solidFill>
            <a:srgbClr val="B2B2B2"/>
          </a:solidFill>
          <a:ln w="19050" algn="ctr">
            <a:solidFill>
              <a:srgbClr val="808080"/>
            </a:solidFill>
            <a:miter lim="800000"/>
            <a:headEnd/>
            <a:tailEnd/>
          </a:ln>
        </p:spPr>
        <p:txBody>
          <a:bodyPr rot="10800000" vert="eaVert" lIns="0" tIns="0" rIns="0" bIns="0" anchor="ctr"/>
          <a:lstStyle/>
          <a:p>
            <a:endParaRPr lang="en-GB" sz="2400">
              <a:cs typeface="Arial" charset="0"/>
            </a:endParaRPr>
          </a:p>
        </p:txBody>
      </p:sp>
      <p:pic>
        <p:nvPicPr>
          <p:cNvPr id="23557" name="Picture 8" descr="MC900434729[1]"/>
          <p:cNvPicPr>
            <a:picLocks noChangeAspect="1" noChangeArrowheads="1"/>
          </p:cNvPicPr>
          <p:nvPr/>
        </p:nvPicPr>
        <p:blipFill>
          <a:blip r:embed="rId4"/>
          <a:srcRect/>
          <a:stretch>
            <a:fillRect/>
          </a:stretch>
        </p:blipFill>
        <p:spPr bwMode="auto">
          <a:xfrm>
            <a:off x="1604963" y="1851025"/>
            <a:ext cx="984250" cy="984250"/>
          </a:xfrm>
          <a:prstGeom prst="rect">
            <a:avLst/>
          </a:prstGeom>
          <a:noFill/>
          <a:ln w="9525">
            <a:noFill/>
            <a:miter lim="800000"/>
            <a:headEnd/>
            <a:tailEnd/>
          </a:ln>
        </p:spPr>
      </p:pic>
      <p:pic>
        <p:nvPicPr>
          <p:cNvPr id="23558" name="Picture 9" descr="MC900339682[1]"/>
          <p:cNvPicPr>
            <a:picLocks noChangeAspect="1" noChangeArrowheads="1"/>
          </p:cNvPicPr>
          <p:nvPr/>
        </p:nvPicPr>
        <p:blipFill>
          <a:blip r:embed="rId5"/>
          <a:srcRect/>
          <a:stretch>
            <a:fillRect/>
          </a:stretch>
        </p:blipFill>
        <p:spPr bwMode="auto">
          <a:xfrm>
            <a:off x="1685925" y="4416425"/>
            <a:ext cx="811213" cy="803275"/>
          </a:xfrm>
          <a:prstGeom prst="rect">
            <a:avLst/>
          </a:prstGeom>
          <a:noFill/>
          <a:ln w="9525">
            <a:noFill/>
            <a:miter lim="800000"/>
            <a:headEnd/>
            <a:tailEnd/>
          </a:ln>
        </p:spPr>
      </p:pic>
      <p:pic>
        <p:nvPicPr>
          <p:cNvPr id="23559" name="Picture 10" descr="MP900439244[1]"/>
          <p:cNvPicPr>
            <a:picLocks noChangeAspect="1" noChangeArrowheads="1"/>
          </p:cNvPicPr>
          <p:nvPr/>
        </p:nvPicPr>
        <p:blipFill>
          <a:blip r:embed="rId6"/>
          <a:srcRect l="5624" t="2531" r="5624" b="2531"/>
          <a:stretch>
            <a:fillRect/>
          </a:stretch>
        </p:blipFill>
        <p:spPr bwMode="auto">
          <a:xfrm>
            <a:off x="1300163" y="3024188"/>
            <a:ext cx="1474787" cy="1052512"/>
          </a:xfrm>
          <a:prstGeom prst="rect">
            <a:avLst/>
          </a:prstGeom>
          <a:noFill/>
          <a:ln w="9525">
            <a:noFill/>
            <a:miter lim="800000"/>
            <a:headEnd/>
            <a:tailEnd/>
          </a:ln>
        </p:spPr>
      </p:pic>
      <p:sp>
        <p:nvSpPr>
          <p:cNvPr id="23560" name="AutoShape 11"/>
          <p:cNvSpPr>
            <a:spLocks noChangeArrowheads="1"/>
          </p:cNvSpPr>
          <p:nvPr/>
        </p:nvSpPr>
        <p:spPr bwMode="auto">
          <a:xfrm rot="-1578034">
            <a:off x="2554288" y="4454525"/>
            <a:ext cx="700087" cy="395288"/>
          </a:xfrm>
          <a:prstGeom prst="rightArrow">
            <a:avLst>
              <a:gd name="adj1" fmla="val 47991"/>
              <a:gd name="adj2" fmla="val 51402"/>
            </a:avLst>
          </a:prstGeom>
          <a:solidFill>
            <a:srgbClr val="B2B2B2"/>
          </a:solidFill>
          <a:ln w="19050">
            <a:solidFill>
              <a:srgbClr val="808080"/>
            </a:solidFill>
            <a:miter lim="800000"/>
            <a:headEnd/>
            <a:tailEnd/>
          </a:ln>
        </p:spPr>
        <p:txBody>
          <a:bodyPr lIns="0" tIns="0" rIns="0" bIns="0" anchor="ctr"/>
          <a:lstStyle/>
          <a:p>
            <a:endParaRPr lang="en-GB" sz="2400">
              <a:cs typeface="Arial" charset="0"/>
            </a:endParaRPr>
          </a:p>
        </p:txBody>
      </p:sp>
      <p:sp>
        <p:nvSpPr>
          <p:cNvPr id="23561" name="AutoShape 12"/>
          <p:cNvSpPr>
            <a:spLocks noChangeArrowheads="1"/>
          </p:cNvSpPr>
          <p:nvPr/>
        </p:nvSpPr>
        <p:spPr bwMode="auto">
          <a:xfrm>
            <a:off x="2608263" y="3540125"/>
            <a:ext cx="747712" cy="395288"/>
          </a:xfrm>
          <a:prstGeom prst="rightArrow">
            <a:avLst>
              <a:gd name="adj1" fmla="val 47991"/>
              <a:gd name="adj2" fmla="val 54899"/>
            </a:avLst>
          </a:prstGeom>
          <a:solidFill>
            <a:srgbClr val="B2B2B2"/>
          </a:solidFill>
          <a:ln w="19050" algn="ctr">
            <a:solidFill>
              <a:srgbClr val="808080"/>
            </a:solidFill>
            <a:miter lim="800000"/>
            <a:headEnd/>
            <a:tailEnd/>
          </a:ln>
        </p:spPr>
        <p:txBody>
          <a:bodyPr lIns="0" tIns="0" rIns="0" bIns="0" anchor="ctr"/>
          <a:lstStyle/>
          <a:p>
            <a:endParaRPr lang="en-GB" sz="2400">
              <a:cs typeface="Arial" charset="0"/>
            </a:endParaRPr>
          </a:p>
        </p:txBody>
      </p:sp>
      <p:sp>
        <p:nvSpPr>
          <p:cNvPr id="23562" name="AutoShape 13"/>
          <p:cNvSpPr>
            <a:spLocks noChangeArrowheads="1"/>
          </p:cNvSpPr>
          <p:nvPr/>
        </p:nvSpPr>
        <p:spPr bwMode="auto">
          <a:xfrm rot="2286711">
            <a:off x="2582863" y="2673350"/>
            <a:ext cx="741362" cy="404813"/>
          </a:xfrm>
          <a:prstGeom prst="rightArrow">
            <a:avLst>
              <a:gd name="adj1" fmla="val 47991"/>
              <a:gd name="adj2" fmla="val 53152"/>
            </a:avLst>
          </a:prstGeom>
          <a:solidFill>
            <a:srgbClr val="B2B2B2"/>
          </a:solidFill>
          <a:ln w="19050" algn="ctr">
            <a:solidFill>
              <a:srgbClr val="808080"/>
            </a:solidFill>
            <a:miter lim="800000"/>
            <a:headEnd/>
            <a:tailEnd/>
          </a:ln>
        </p:spPr>
        <p:txBody>
          <a:bodyPr lIns="0" tIns="0" rIns="0" bIns="0" anchor="ctr"/>
          <a:lstStyle/>
          <a:p>
            <a:endParaRPr lang="en-GB" sz="2400">
              <a:cs typeface="Arial" charset="0"/>
            </a:endParaRPr>
          </a:p>
        </p:txBody>
      </p:sp>
      <p:sp>
        <p:nvSpPr>
          <p:cNvPr id="23563" name="AutoShape 14"/>
          <p:cNvSpPr>
            <a:spLocks noChangeArrowheads="1"/>
          </p:cNvSpPr>
          <p:nvPr/>
        </p:nvSpPr>
        <p:spPr bwMode="auto">
          <a:xfrm rot="10800000">
            <a:off x="5561013" y="3557588"/>
            <a:ext cx="774700" cy="379412"/>
          </a:xfrm>
          <a:prstGeom prst="rightArrow">
            <a:avLst>
              <a:gd name="adj1" fmla="val 47991"/>
              <a:gd name="adj2" fmla="val 59261"/>
            </a:avLst>
          </a:prstGeom>
          <a:solidFill>
            <a:srgbClr val="B2B2B2"/>
          </a:solidFill>
          <a:ln w="19050" algn="ctr">
            <a:solidFill>
              <a:srgbClr val="808080"/>
            </a:solidFill>
            <a:miter lim="800000"/>
            <a:headEnd/>
            <a:tailEnd/>
          </a:ln>
        </p:spPr>
        <p:txBody>
          <a:bodyPr rot="10800000" lIns="0" tIns="0" rIns="0" bIns="0" anchor="ctr"/>
          <a:lstStyle/>
          <a:p>
            <a:endParaRPr lang="en-GB" sz="2400">
              <a:cs typeface="Arial" charset="0"/>
            </a:endParaRPr>
          </a:p>
        </p:txBody>
      </p:sp>
      <p:pic>
        <p:nvPicPr>
          <p:cNvPr id="23564" name="Picture 15" descr="MC900014537[1]"/>
          <p:cNvPicPr>
            <a:picLocks noChangeAspect="1" noChangeArrowheads="1"/>
          </p:cNvPicPr>
          <p:nvPr/>
        </p:nvPicPr>
        <p:blipFill>
          <a:blip r:embed="rId7"/>
          <a:srcRect/>
          <a:stretch>
            <a:fillRect/>
          </a:stretch>
        </p:blipFill>
        <p:spPr bwMode="auto">
          <a:xfrm>
            <a:off x="3581400" y="822325"/>
            <a:ext cx="1706563" cy="1420813"/>
          </a:xfrm>
          <a:prstGeom prst="rect">
            <a:avLst/>
          </a:prstGeom>
          <a:noFill/>
          <a:ln w="9525">
            <a:noFill/>
            <a:miter lim="800000"/>
            <a:headEnd/>
            <a:tailEnd/>
          </a:ln>
        </p:spPr>
      </p:pic>
      <p:pic>
        <p:nvPicPr>
          <p:cNvPr id="23565" name="Picture 16" descr="MC900438714[1]"/>
          <p:cNvPicPr>
            <a:picLocks noChangeAspect="1" noChangeArrowheads="1"/>
          </p:cNvPicPr>
          <p:nvPr/>
        </p:nvPicPr>
        <p:blipFill>
          <a:blip r:embed="rId8"/>
          <a:srcRect/>
          <a:stretch>
            <a:fillRect/>
          </a:stretch>
        </p:blipFill>
        <p:spPr bwMode="auto">
          <a:xfrm>
            <a:off x="6532563" y="4494213"/>
            <a:ext cx="931862" cy="931862"/>
          </a:xfrm>
          <a:prstGeom prst="rect">
            <a:avLst/>
          </a:prstGeom>
          <a:noFill/>
          <a:ln w="9525">
            <a:noFill/>
            <a:miter lim="800000"/>
            <a:headEnd/>
            <a:tailEnd/>
          </a:ln>
        </p:spPr>
      </p:pic>
      <p:sp>
        <p:nvSpPr>
          <p:cNvPr id="23566" name="AutoShape 17"/>
          <p:cNvSpPr>
            <a:spLocks noChangeArrowheads="1"/>
          </p:cNvSpPr>
          <p:nvPr/>
        </p:nvSpPr>
        <p:spPr bwMode="auto">
          <a:xfrm rot="8718437">
            <a:off x="5529263" y="2630488"/>
            <a:ext cx="692150" cy="411162"/>
          </a:xfrm>
          <a:prstGeom prst="rightArrow">
            <a:avLst>
              <a:gd name="adj1" fmla="val 47991"/>
              <a:gd name="adj2" fmla="val 48858"/>
            </a:avLst>
          </a:prstGeom>
          <a:solidFill>
            <a:srgbClr val="B2B2B2"/>
          </a:solidFill>
          <a:ln w="19050" algn="ctr">
            <a:solidFill>
              <a:srgbClr val="808080"/>
            </a:solidFill>
            <a:miter lim="800000"/>
            <a:headEnd/>
            <a:tailEnd/>
          </a:ln>
        </p:spPr>
        <p:txBody>
          <a:bodyPr rot="10800000" lIns="0" tIns="0" rIns="0" bIns="0" anchor="ctr"/>
          <a:lstStyle/>
          <a:p>
            <a:endParaRPr lang="en-GB" sz="2400">
              <a:cs typeface="Arial" charset="0"/>
            </a:endParaRPr>
          </a:p>
        </p:txBody>
      </p:sp>
      <p:sp>
        <p:nvSpPr>
          <p:cNvPr id="23567" name="AutoShape 18"/>
          <p:cNvSpPr>
            <a:spLocks noChangeArrowheads="1"/>
          </p:cNvSpPr>
          <p:nvPr/>
        </p:nvSpPr>
        <p:spPr bwMode="auto">
          <a:xfrm rot="-9470879">
            <a:off x="5561013" y="4511675"/>
            <a:ext cx="749300" cy="361950"/>
          </a:xfrm>
          <a:prstGeom prst="rightArrow">
            <a:avLst>
              <a:gd name="adj1" fmla="val 47991"/>
              <a:gd name="adj2" fmla="val 60083"/>
            </a:avLst>
          </a:prstGeom>
          <a:solidFill>
            <a:srgbClr val="B2B2B2"/>
          </a:solidFill>
          <a:ln w="19050" algn="ctr">
            <a:solidFill>
              <a:srgbClr val="808080"/>
            </a:solidFill>
            <a:miter lim="800000"/>
            <a:headEnd/>
            <a:tailEnd/>
          </a:ln>
        </p:spPr>
        <p:txBody>
          <a:bodyPr rot="10800000" lIns="0" tIns="0" rIns="0" bIns="0" anchor="ctr"/>
          <a:lstStyle/>
          <a:p>
            <a:endParaRPr lang="en-GB" sz="2400">
              <a:cs typeface="Arial" charset="0"/>
            </a:endParaRPr>
          </a:p>
        </p:txBody>
      </p:sp>
      <p:sp>
        <p:nvSpPr>
          <p:cNvPr id="328721" name="AutoShape 19"/>
          <p:cNvSpPr>
            <a:spLocks noChangeArrowheads="1"/>
          </p:cNvSpPr>
          <p:nvPr/>
        </p:nvSpPr>
        <p:spPr bwMode="auto">
          <a:xfrm rot="-5400000">
            <a:off x="3616325" y="5075238"/>
            <a:ext cx="528638" cy="309562"/>
          </a:xfrm>
          <a:prstGeom prst="rightArrow">
            <a:avLst>
              <a:gd name="adj1" fmla="val 47991"/>
              <a:gd name="adj2" fmla="val 49563"/>
            </a:avLst>
          </a:prstGeom>
          <a:solidFill>
            <a:srgbClr val="B2B2B2"/>
          </a:solidFill>
          <a:ln w="19050" algn="ctr">
            <a:solidFill>
              <a:srgbClr val="808080"/>
            </a:solidFill>
            <a:miter lim="800000"/>
            <a:headEnd/>
            <a:tailEnd/>
          </a:ln>
        </p:spPr>
        <p:txBody>
          <a:bodyPr rot="10800000" lIns="0" tIns="0" rIns="0" bIns="0" anchor="ctr"/>
          <a:lstStyle/>
          <a:p>
            <a:endParaRPr lang="en-GB" sz="2400">
              <a:cs typeface="Arial" charset="0"/>
            </a:endParaRPr>
          </a:p>
        </p:txBody>
      </p:sp>
      <p:sp>
        <p:nvSpPr>
          <p:cNvPr id="328722" name="AutoShape 20"/>
          <p:cNvSpPr>
            <a:spLocks noChangeArrowheads="1"/>
          </p:cNvSpPr>
          <p:nvPr/>
        </p:nvSpPr>
        <p:spPr bwMode="auto">
          <a:xfrm rot="-5400000">
            <a:off x="4261644" y="5071269"/>
            <a:ext cx="511175" cy="309563"/>
          </a:xfrm>
          <a:prstGeom prst="rightArrow">
            <a:avLst>
              <a:gd name="adj1" fmla="val 47991"/>
              <a:gd name="adj2" fmla="val 47925"/>
            </a:avLst>
          </a:prstGeom>
          <a:solidFill>
            <a:srgbClr val="B2B2B2"/>
          </a:solidFill>
          <a:ln w="19050" algn="ctr">
            <a:solidFill>
              <a:srgbClr val="808080"/>
            </a:solidFill>
            <a:miter lim="800000"/>
            <a:headEnd/>
            <a:tailEnd/>
          </a:ln>
        </p:spPr>
        <p:txBody>
          <a:bodyPr rot="10800000" lIns="0" tIns="0" rIns="0" bIns="0" anchor="ctr"/>
          <a:lstStyle/>
          <a:p>
            <a:endParaRPr lang="en-GB" sz="2400">
              <a:cs typeface="Arial" charset="0"/>
            </a:endParaRPr>
          </a:p>
        </p:txBody>
      </p:sp>
      <p:sp>
        <p:nvSpPr>
          <p:cNvPr id="328723" name="AutoShape 21"/>
          <p:cNvSpPr>
            <a:spLocks noChangeArrowheads="1"/>
          </p:cNvSpPr>
          <p:nvPr/>
        </p:nvSpPr>
        <p:spPr bwMode="auto">
          <a:xfrm rot="-5400000">
            <a:off x="4856163" y="5067300"/>
            <a:ext cx="528637" cy="309563"/>
          </a:xfrm>
          <a:prstGeom prst="rightArrow">
            <a:avLst>
              <a:gd name="adj1" fmla="val 47991"/>
              <a:gd name="adj2" fmla="val 49562"/>
            </a:avLst>
          </a:prstGeom>
          <a:solidFill>
            <a:srgbClr val="B2B2B2"/>
          </a:solidFill>
          <a:ln w="19050" algn="ctr">
            <a:solidFill>
              <a:srgbClr val="808080"/>
            </a:solidFill>
            <a:miter lim="800000"/>
            <a:headEnd/>
            <a:tailEnd/>
          </a:ln>
        </p:spPr>
        <p:txBody>
          <a:bodyPr rot="10800000" lIns="0" tIns="0" rIns="0" bIns="0" anchor="ctr"/>
          <a:lstStyle/>
          <a:p>
            <a:endParaRPr lang="en-GB" sz="2400">
              <a:cs typeface="Arial" charset="0"/>
            </a:endParaRPr>
          </a:p>
        </p:txBody>
      </p:sp>
      <p:pic>
        <p:nvPicPr>
          <p:cNvPr id="23571" name="Picture 22" descr="MC900153602[1]"/>
          <p:cNvPicPr>
            <a:picLocks noChangeAspect="1" noChangeArrowheads="1"/>
          </p:cNvPicPr>
          <p:nvPr/>
        </p:nvPicPr>
        <p:blipFill>
          <a:blip r:embed="rId9"/>
          <a:srcRect/>
          <a:stretch>
            <a:fillRect/>
          </a:stretch>
        </p:blipFill>
        <p:spPr bwMode="auto">
          <a:xfrm>
            <a:off x="6515100" y="3067050"/>
            <a:ext cx="1136650" cy="1227138"/>
          </a:xfrm>
          <a:prstGeom prst="rect">
            <a:avLst/>
          </a:prstGeom>
          <a:noFill/>
          <a:ln w="9525">
            <a:noFill/>
            <a:miter lim="800000"/>
            <a:headEnd/>
            <a:tailEnd/>
          </a:ln>
        </p:spPr>
      </p:pic>
      <p:grpSp>
        <p:nvGrpSpPr>
          <p:cNvPr id="23572" name="Group 23"/>
          <p:cNvGrpSpPr>
            <a:grpSpLocks noChangeAspect="1"/>
          </p:cNvGrpSpPr>
          <p:nvPr/>
        </p:nvGrpSpPr>
        <p:grpSpPr bwMode="auto">
          <a:xfrm>
            <a:off x="4038600" y="3200400"/>
            <a:ext cx="711200" cy="1447800"/>
            <a:chOff x="2448" y="2448"/>
            <a:chExt cx="794" cy="1618"/>
          </a:xfrm>
        </p:grpSpPr>
        <p:grpSp>
          <p:nvGrpSpPr>
            <p:cNvPr id="23573" name="Group 24"/>
            <p:cNvGrpSpPr>
              <a:grpSpLocks noChangeAspect="1"/>
            </p:cNvGrpSpPr>
            <p:nvPr/>
          </p:nvGrpSpPr>
          <p:grpSpPr bwMode="auto">
            <a:xfrm>
              <a:off x="2448" y="2448"/>
              <a:ext cx="794" cy="1618"/>
              <a:chOff x="4167" y="2121"/>
              <a:chExt cx="794" cy="1618"/>
            </a:xfrm>
          </p:grpSpPr>
          <p:sp>
            <p:nvSpPr>
              <p:cNvPr id="23575" name="Freeform 25"/>
              <p:cNvSpPr>
                <a:spLocks noChangeAspect="1"/>
              </p:cNvSpPr>
              <p:nvPr/>
            </p:nvSpPr>
            <p:spPr bwMode="auto">
              <a:xfrm>
                <a:off x="4167" y="2121"/>
                <a:ext cx="737" cy="1618"/>
              </a:xfrm>
              <a:custGeom>
                <a:avLst/>
                <a:gdLst>
                  <a:gd name="T0" fmla="*/ 2147483647 w 269"/>
                  <a:gd name="T1" fmla="*/ 2147483647 h 591"/>
                  <a:gd name="T2" fmla="*/ 2147483647 w 269"/>
                  <a:gd name="T3" fmla="*/ 2147483647 h 591"/>
                  <a:gd name="T4" fmla="*/ 2147483647 w 269"/>
                  <a:gd name="T5" fmla="*/ 2147483647 h 591"/>
                  <a:gd name="T6" fmla="*/ 2147483647 w 269"/>
                  <a:gd name="T7" fmla="*/ 2147483647 h 591"/>
                  <a:gd name="T8" fmla="*/ 2147483647 w 269"/>
                  <a:gd name="T9" fmla="*/ 2147483647 h 591"/>
                  <a:gd name="T10" fmla="*/ 2147483647 w 269"/>
                  <a:gd name="T11" fmla="*/ 2147483647 h 591"/>
                  <a:gd name="T12" fmla="*/ 2147483647 w 269"/>
                  <a:gd name="T13" fmla="*/ 2147483647 h 591"/>
                  <a:gd name="T14" fmla="*/ 2147483647 w 269"/>
                  <a:gd name="T15" fmla="*/ 2147483647 h 591"/>
                  <a:gd name="T16" fmla="*/ 1964336244 w 269"/>
                  <a:gd name="T17" fmla="*/ 2147483647 h 591"/>
                  <a:gd name="T18" fmla="*/ 1541492325 w 269"/>
                  <a:gd name="T19" fmla="*/ 2147483647 h 591"/>
                  <a:gd name="T20" fmla="*/ 1078305230 w 269"/>
                  <a:gd name="T21" fmla="*/ 2147483647 h 591"/>
                  <a:gd name="T22" fmla="*/ 1078305230 w 269"/>
                  <a:gd name="T23" fmla="*/ 2147483647 h 591"/>
                  <a:gd name="T24" fmla="*/ 1431602858 w 269"/>
                  <a:gd name="T25" fmla="*/ 2147483647 h 591"/>
                  <a:gd name="T26" fmla="*/ 1964336244 w 269"/>
                  <a:gd name="T27" fmla="*/ 2147483647 h 591"/>
                  <a:gd name="T28" fmla="*/ 2147483647 w 269"/>
                  <a:gd name="T29" fmla="*/ 2147483647 h 591"/>
                  <a:gd name="T30" fmla="*/ 2147483647 w 269"/>
                  <a:gd name="T31" fmla="*/ 2147483647 h 591"/>
                  <a:gd name="T32" fmla="*/ 2147483647 w 269"/>
                  <a:gd name="T33" fmla="*/ 2147483647 h 591"/>
                  <a:gd name="T34" fmla="*/ 2147483647 w 269"/>
                  <a:gd name="T35" fmla="*/ 2147483647 h 591"/>
                  <a:gd name="T36" fmla="*/ 2147483647 w 269"/>
                  <a:gd name="T37" fmla="*/ 2147483647 h 591"/>
                  <a:gd name="T38" fmla="*/ 2147483647 w 269"/>
                  <a:gd name="T39" fmla="*/ 2147483647 h 591"/>
                  <a:gd name="T40" fmla="*/ 2147483647 w 269"/>
                  <a:gd name="T41" fmla="*/ 2147483647 h 591"/>
                  <a:gd name="T42" fmla="*/ 2147483647 w 269"/>
                  <a:gd name="T43" fmla="*/ 2147483647 h 591"/>
                  <a:gd name="T44" fmla="*/ 2147483647 w 269"/>
                  <a:gd name="T45" fmla="*/ 2147483647 h 591"/>
                  <a:gd name="T46" fmla="*/ 2147483647 w 269"/>
                  <a:gd name="T47" fmla="*/ 2147483647 h 591"/>
                  <a:gd name="T48" fmla="*/ 1332184683 w 269"/>
                  <a:gd name="T49" fmla="*/ 2147483647 h 591"/>
                  <a:gd name="T50" fmla="*/ 684610946 w 269"/>
                  <a:gd name="T51" fmla="*/ 2147483647 h 591"/>
                  <a:gd name="T52" fmla="*/ 110217407 w 269"/>
                  <a:gd name="T53" fmla="*/ 2147483647 h 591"/>
                  <a:gd name="T54" fmla="*/ 331832603 w 269"/>
                  <a:gd name="T55" fmla="*/ 2147483647 h 591"/>
                  <a:gd name="T56" fmla="*/ 909147883 w 269"/>
                  <a:gd name="T57" fmla="*/ 2147483647 h 591"/>
                  <a:gd name="T58" fmla="*/ 1431602858 w 269"/>
                  <a:gd name="T59" fmla="*/ 2147483647 h 591"/>
                  <a:gd name="T60" fmla="*/ 2015332369 w 269"/>
                  <a:gd name="T61" fmla="*/ 2147483647 h 591"/>
                  <a:gd name="T62" fmla="*/ 2147483647 w 269"/>
                  <a:gd name="T63" fmla="*/ 2147483647 h 591"/>
                  <a:gd name="T64" fmla="*/ 2147483647 w 269"/>
                  <a:gd name="T65" fmla="*/ 2147483647 h 591"/>
                  <a:gd name="T66" fmla="*/ 2147483647 w 269"/>
                  <a:gd name="T67" fmla="*/ 2147483647 h 591"/>
                  <a:gd name="T68" fmla="*/ 1431602858 w 269"/>
                  <a:gd name="T69" fmla="*/ 2147483647 h 591"/>
                  <a:gd name="T70" fmla="*/ 1298338064 w 269"/>
                  <a:gd name="T71" fmla="*/ 2147483647 h 591"/>
                  <a:gd name="T72" fmla="*/ 1714865682 w 269"/>
                  <a:gd name="T73" fmla="*/ 1662493558 h 591"/>
                  <a:gd name="T74" fmla="*/ 2147483647 w 269"/>
                  <a:gd name="T75" fmla="*/ 567350661 h 591"/>
                  <a:gd name="T76" fmla="*/ 2147483647 w 269"/>
                  <a:gd name="T77" fmla="*/ 50500787 h 591"/>
                  <a:gd name="T78" fmla="*/ 2147483647 w 269"/>
                  <a:gd name="T79" fmla="*/ 108665470 h 591"/>
                  <a:gd name="T80" fmla="*/ 2147483647 w 269"/>
                  <a:gd name="T81" fmla="*/ 676536826 h 591"/>
                  <a:gd name="T82" fmla="*/ 2147483647 w 269"/>
                  <a:gd name="T83" fmla="*/ 2102150988 h 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9"/>
                  <a:gd name="T127" fmla="*/ 0 h 591"/>
                  <a:gd name="T128" fmla="*/ 269 w 269"/>
                  <a:gd name="T129" fmla="*/ 591 h 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9" h="591">
                    <a:moveTo>
                      <a:pt x="267" y="90"/>
                    </a:moveTo>
                    <a:lnTo>
                      <a:pt x="269" y="106"/>
                    </a:lnTo>
                    <a:lnTo>
                      <a:pt x="269" y="121"/>
                    </a:lnTo>
                    <a:lnTo>
                      <a:pt x="260" y="150"/>
                    </a:lnTo>
                    <a:lnTo>
                      <a:pt x="240" y="175"/>
                    </a:lnTo>
                    <a:lnTo>
                      <a:pt x="219" y="198"/>
                    </a:lnTo>
                    <a:lnTo>
                      <a:pt x="194" y="217"/>
                    </a:lnTo>
                    <a:lnTo>
                      <a:pt x="187" y="221"/>
                    </a:lnTo>
                    <a:lnTo>
                      <a:pt x="167" y="223"/>
                    </a:lnTo>
                    <a:lnTo>
                      <a:pt x="146" y="221"/>
                    </a:lnTo>
                    <a:lnTo>
                      <a:pt x="129" y="223"/>
                    </a:lnTo>
                    <a:lnTo>
                      <a:pt x="116" y="234"/>
                    </a:lnTo>
                    <a:lnTo>
                      <a:pt x="112" y="244"/>
                    </a:lnTo>
                    <a:lnTo>
                      <a:pt x="102" y="269"/>
                    </a:lnTo>
                    <a:lnTo>
                      <a:pt x="95" y="294"/>
                    </a:lnTo>
                    <a:lnTo>
                      <a:pt x="87" y="319"/>
                    </a:lnTo>
                    <a:lnTo>
                      <a:pt x="79" y="346"/>
                    </a:lnTo>
                    <a:lnTo>
                      <a:pt x="71" y="371"/>
                    </a:lnTo>
                    <a:lnTo>
                      <a:pt x="64" y="395"/>
                    </a:lnTo>
                    <a:lnTo>
                      <a:pt x="56" y="422"/>
                    </a:lnTo>
                    <a:lnTo>
                      <a:pt x="47" y="447"/>
                    </a:lnTo>
                    <a:lnTo>
                      <a:pt x="39" y="472"/>
                    </a:lnTo>
                    <a:lnTo>
                      <a:pt x="29" y="497"/>
                    </a:lnTo>
                    <a:lnTo>
                      <a:pt x="39" y="493"/>
                    </a:lnTo>
                    <a:lnTo>
                      <a:pt x="50" y="499"/>
                    </a:lnTo>
                    <a:lnTo>
                      <a:pt x="52" y="509"/>
                    </a:lnTo>
                    <a:lnTo>
                      <a:pt x="60" y="524"/>
                    </a:lnTo>
                    <a:lnTo>
                      <a:pt x="71" y="538"/>
                    </a:lnTo>
                    <a:lnTo>
                      <a:pt x="87" y="551"/>
                    </a:lnTo>
                    <a:lnTo>
                      <a:pt x="100" y="561"/>
                    </a:lnTo>
                    <a:lnTo>
                      <a:pt x="108" y="566"/>
                    </a:lnTo>
                    <a:lnTo>
                      <a:pt x="125" y="570"/>
                    </a:lnTo>
                    <a:lnTo>
                      <a:pt x="141" y="572"/>
                    </a:lnTo>
                    <a:lnTo>
                      <a:pt x="173" y="572"/>
                    </a:lnTo>
                    <a:lnTo>
                      <a:pt x="204" y="566"/>
                    </a:lnTo>
                    <a:lnTo>
                      <a:pt x="235" y="557"/>
                    </a:lnTo>
                    <a:lnTo>
                      <a:pt x="263" y="543"/>
                    </a:lnTo>
                    <a:lnTo>
                      <a:pt x="262" y="553"/>
                    </a:lnTo>
                    <a:lnTo>
                      <a:pt x="254" y="561"/>
                    </a:lnTo>
                    <a:lnTo>
                      <a:pt x="237" y="568"/>
                    </a:lnTo>
                    <a:lnTo>
                      <a:pt x="219" y="576"/>
                    </a:lnTo>
                    <a:lnTo>
                      <a:pt x="202" y="582"/>
                    </a:lnTo>
                    <a:lnTo>
                      <a:pt x="183" y="587"/>
                    </a:lnTo>
                    <a:lnTo>
                      <a:pt x="166" y="589"/>
                    </a:lnTo>
                    <a:lnTo>
                      <a:pt x="146" y="591"/>
                    </a:lnTo>
                    <a:lnTo>
                      <a:pt x="127" y="591"/>
                    </a:lnTo>
                    <a:lnTo>
                      <a:pt x="110" y="589"/>
                    </a:lnTo>
                    <a:lnTo>
                      <a:pt x="93" y="586"/>
                    </a:lnTo>
                    <a:lnTo>
                      <a:pt x="75" y="578"/>
                    </a:lnTo>
                    <a:lnTo>
                      <a:pt x="48" y="551"/>
                    </a:lnTo>
                    <a:lnTo>
                      <a:pt x="31" y="524"/>
                    </a:lnTo>
                    <a:lnTo>
                      <a:pt x="25" y="518"/>
                    </a:lnTo>
                    <a:lnTo>
                      <a:pt x="16" y="536"/>
                    </a:lnTo>
                    <a:lnTo>
                      <a:pt x="4" y="545"/>
                    </a:lnTo>
                    <a:lnTo>
                      <a:pt x="0" y="547"/>
                    </a:lnTo>
                    <a:lnTo>
                      <a:pt x="12" y="516"/>
                    </a:lnTo>
                    <a:lnTo>
                      <a:pt x="22" y="486"/>
                    </a:lnTo>
                    <a:lnTo>
                      <a:pt x="33" y="455"/>
                    </a:lnTo>
                    <a:lnTo>
                      <a:pt x="43" y="424"/>
                    </a:lnTo>
                    <a:lnTo>
                      <a:pt x="52" y="392"/>
                    </a:lnTo>
                    <a:lnTo>
                      <a:pt x="62" y="361"/>
                    </a:lnTo>
                    <a:lnTo>
                      <a:pt x="73" y="330"/>
                    </a:lnTo>
                    <a:lnTo>
                      <a:pt x="83" y="300"/>
                    </a:lnTo>
                    <a:lnTo>
                      <a:pt x="93" y="269"/>
                    </a:lnTo>
                    <a:lnTo>
                      <a:pt x="104" y="238"/>
                    </a:lnTo>
                    <a:lnTo>
                      <a:pt x="118" y="227"/>
                    </a:lnTo>
                    <a:lnTo>
                      <a:pt x="104" y="219"/>
                    </a:lnTo>
                    <a:lnTo>
                      <a:pt x="83" y="200"/>
                    </a:lnTo>
                    <a:lnTo>
                      <a:pt x="64" y="177"/>
                    </a:lnTo>
                    <a:lnTo>
                      <a:pt x="52" y="150"/>
                    </a:lnTo>
                    <a:lnTo>
                      <a:pt x="47" y="119"/>
                    </a:lnTo>
                    <a:lnTo>
                      <a:pt x="47" y="104"/>
                    </a:lnTo>
                    <a:lnTo>
                      <a:pt x="48" y="88"/>
                    </a:lnTo>
                    <a:lnTo>
                      <a:pt x="62" y="61"/>
                    </a:lnTo>
                    <a:lnTo>
                      <a:pt x="85" y="38"/>
                    </a:lnTo>
                    <a:lnTo>
                      <a:pt x="110" y="21"/>
                    </a:lnTo>
                    <a:lnTo>
                      <a:pt x="139" y="8"/>
                    </a:lnTo>
                    <a:lnTo>
                      <a:pt x="152" y="2"/>
                    </a:lnTo>
                    <a:lnTo>
                      <a:pt x="169" y="0"/>
                    </a:lnTo>
                    <a:lnTo>
                      <a:pt x="185" y="4"/>
                    </a:lnTo>
                    <a:lnTo>
                      <a:pt x="198" y="8"/>
                    </a:lnTo>
                    <a:lnTo>
                      <a:pt x="225" y="25"/>
                    </a:lnTo>
                    <a:lnTo>
                      <a:pt x="246" y="50"/>
                    </a:lnTo>
                    <a:lnTo>
                      <a:pt x="262" y="77"/>
                    </a:lnTo>
                    <a:lnTo>
                      <a:pt x="267" y="90"/>
                    </a:lnTo>
                    <a:close/>
                  </a:path>
                </a:pathLst>
              </a:custGeom>
              <a:solidFill>
                <a:srgbClr val="FF0000"/>
              </a:solidFill>
              <a:ln w="38100" cmpd="sng">
                <a:solidFill>
                  <a:srgbClr val="FF0000"/>
                </a:solidFill>
                <a:round/>
                <a:headEnd/>
                <a:tailEnd/>
              </a:ln>
            </p:spPr>
            <p:txBody>
              <a:bodyPr/>
              <a:lstStyle/>
              <a:p>
                <a:endParaRPr lang="ru-RU"/>
              </a:p>
            </p:txBody>
          </p:sp>
          <p:sp>
            <p:nvSpPr>
              <p:cNvPr id="23576" name="Freeform 26"/>
              <p:cNvSpPr>
                <a:spLocks noChangeAspect="1"/>
              </p:cNvSpPr>
              <p:nvPr/>
            </p:nvSpPr>
            <p:spPr bwMode="auto">
              <a:xfrm>
                <a:off x="4348" y="2162"/>
                <a:ext cx="493" cy="537"/>
              </a:xfrm>
              <a:custGeom>
                <a:avLst/>
                <a:gdLst>
                  <a:gd name="T0" fmla="*/ 2147483647 w 180"/>
                  <a:gd name="T1" fmla="*/ 636722937 h 196"/>
                  <a:gd name="T2" fmla="*/ 2147483647 w 180"/>
                  <a:gd name="T3" fmla="*/ 909204806 h 196"/>
                  <a:gd name="T4" fmla="*/ 2147483647 w 180"/>
                  <a:gd name="T5" fmla="*/ 1188631288 h 196"/>
                  <a:gd name="T6" fmla="*/ 2147483647 w 180"/>
                  <a:gd name="T7" fmla="*/ 1762200415 h 196"/>
                  <a:gd name="T8" fmla="*/ 2147483647 w 180"/>
                  <a:gd name="T9" fmla="*/ 2147483647 h 196"/>
                  <a:gd name="T10" fmla="*/ 2147483647 w 180"/>
                  <a:gd name="T11" fmla="*/ 2147483647 h 196"/>
                  <a:gd name="T12" fmla="*/ 2147483647 w 180"/>
                  <a:gd name="T13" fmla="*/ 2147483647 h 196"/>
                  <a:gd name="T14" fmla="*/ 2147483647 w 180"/>
                  <a:gd name="T15" fmla="*/ 2147483647 h 196"/>
                  <a:gd name="T16" fmla="*/ 2147483647 w 180"/>
                  <a:gd name="T17" fmla="*/ 2147483647 h 196"/>
                  <a:gd name="T18" fmla="*/ 2147483647 w 180"/>
                  <a:gd name="T19" fmla="*/ 2147483647 h 196"/>
                  <a:gd name="T20" fmla="*/ 2147483647 w 180"/>
                  <a:gd name="T21" fmla="*/ 2147483647 h 196"/>
                  <a:gd name="T22" fmla="*/ 2147483647 w 180"/>
                  <a:gd name="T23" fmla="*/ 2147483647 h 196"/>
                  <a:gd name="T24" fmla="*/ 2147483647 w 180"/>
                  <a:gd name="T25" fmla="*/ 2147483647 h 196"/>
                  <a:gd name="T26" fmla="*/ 2147483647 w 180"/>
                  <a:gd name="T27" fmla="*/ 2147483647 h 196"/>
                  <a:gd name="T28" fmla="*/ 2147483647 w 180"/>
                  <a:gd name="T29" fmla="*/ 2147483647 h 196"/>
                  <a:gd name="T30" fmla="*/ 2116227681 w 180"/>
                  <a:gd name="T31" fmla="*/ 2147483647 h 196"/>
                  <a:gd name="T32" fmla="*/ 1515909717 w 180"/>
                  <a:gd name="T33" fmla="*/ 2147483647 h 196"/>
                  <a:gd name="T34" fmla="*/ 1043839020 w 180"/>
                  <a:gd name="T35" fmla="*/ 2147483647 h 196"/>
                  <a:gd name="T36" fmla="*/ 823397891 w 180"/>
                  <a:gd name="T37" fmla="*/ 2147483647 h 196"/>
                  <a:gd name="T38" fmla="*/ 581247767 w 180"/>
                  <a:gd name="T39" fmla="*/ 2147483647 h 196"/>
                  <a:gd name="T40" fmla="*/ 189775662 w 180"/>
                  <a:gd name="T41" fmla="*/ 2147483647 h 196"/>
                  <a:gd name="T42" fmla="*/ 0 w 180"/>
                  <a:gd name="T43" fmla="*/ 2147483647 h 196"/>
                  <a:gd name="T44" fmla="*/ 0 w 180"/>
                  <a:gd name="T45" fmla="*/ 2147483647 h 196"/>
                  <a:gd name="T46" fmla="*/ 50805473 w 180"/>
                  <a:gd name="T47" fmla="*/ 1715105048 h 196"/>
                  <a:gd name="T48" fmla="*/ 109764331 w 180"/>
                  <a:gd name="T49" fmla="*/ 1379344872 h 196"/>
                  <a:gd name="T50" fmla="*/ 362063898 w 180"/>
                  <a:gd name="T51" fmla="*/ 1078402626 h 196"/>
                  <a:gd name="T52" fmla="*/ 680352565 w 180"/>
                  <a:gd name="T53" fmla="*/ 746547425 h 196"/>
                  <a:gd name="T54" fmla="*/ 1043839020 w 180"/>
                  <a:gd name="T55" fmla="*/ 493060534 h 196"/>
                  <a:gd name="T56" fmla="*/ 1453006619 w 180"/>
                  <a:gd name="T57" fmla="*/ 272482833 h 196"/>
                  <a:gd name="T58" fmla="*/ 1896523467 w 180"/>
                  <a:gd name="T59" fmla="*/ 110233441 h 196"/>
                  <a:gd name="T60" fmla="*/ 2147483647 w 180"/>
                  <a:gd name="T61" fmla="*/ 0 h 196"/>
                  <a:gd name="T62" fmla="*/ 2147483647 w 180"/>
                  <a:gd name="T63" fmla="*/ 0 h 196"/>
                  <a:gd name="T64" fmla="*/ 2147483647 w 180"/>
                  <a:gd name="T65" fmla="*/ 331851431 h 196"/>
                  <a:gd name="T66" fmla="*/ 2147483647 w 180"/>
                  <a:gd name="T67" fmla="*/ 636722937 h 1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0"/>
                  <a:gd name="T103" fmla="*/ 0 h 196"/>
                  <a:gd name="T104" fmla="*/ 180 w 180"/>
                  <a:gd name="T105" fmla="*/ 196 h 1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0" h="196">
                    <a:moveTo>
                      <a:pt x="144" y="23"/>
                    </a:moveTo>
                    <a:lnTo>
                      <a:pt x="151" y="33"/>
                    </a:lnTo>
                    <a:lnTo>
                      <a:pt x="159" y="43"/>
                    </a:lnTo>
                    <a:lnTo>
                      <a:pt x="171" y="64"/>
                    </a:lnTo>
                    <a:lnTo>
                      <a:pt x="178" y="87"/>
                    </a:lnTo>
                    <a:lnTo>
                      <a:pt x="180" y="110"/>
                    </a:lnTo>
                    <a:lnTo>
                      <a:pt x="176" y="135"/>
                    </a:lnTo>
                    <a:lnTo>
                      <a:pt x="172" y="141"/>
                    </a:lnTo>
                    <a:lnTo>
                      <a:pt x="167" y="156"/>
                    </a:lnTo>
                    <a:lnTo>
                      <a:pt x="157" y="169"/>
                    </a:lnTo>
                    <a:lnTo>
                      <a:pt x="148" y="181"/>
                    </a:lnTo>
                    <a:lnTo>
                      <a:pt x="136" y="189"/>
                    </a:lnTo>
                    <a:lnTo>
                      <a:pt x="128" y="192"/>
                    </a:lnTo>
                    <a:lnTo>
                      <a:pt x="119" y="194"/>
                    </a:lnTo>
                    <a:lnTo>
                      <a:pt x="98" y="196"/>
                    </a:lnTo>
                    <a:lnTo>
                      <a:pt x="77" y="194"/>
                    </a:lnTo>
                    <a:lnTo>
                      <a:pt x="55" y="189"/>
                    </a:lnTo>
                    <a:lnTo>
                      <a:pt x="38" y="179"/>
                    </a:lnTo>
                    <a:lnTo>
                      <a:pt x="30" y="171"/>
                    </a:lnTo>
                    <a:lnTo>
                      <a:pt x="21" y="162"/>
                    </a:lnTo>
                    <a:lnTo>
                      <a:pt x="7" y="139"/>
                    </a:lnTo>
                    <a:lnTo>
                      <a:pt x="0" y="114"/>
                    </a:lnTo>
                    <a:lnTo>
                      <a:pt x="0" y="87"/>
                    </a:lnTo>
                    <a:lnTo>
                      <a:pt x="2" y="62"/>
                    </a:lnTo>
                    <a:lnTo>
                      <a:pt x="4" y="50"/>
                    </a:lnTo>
                    <a:lnTo>
                      <a:pt x="13" y="39"/>
                    </a:lnTo>
                    <a:lnTo>
                      <a:pt x="25" y="27"/>
                    </a:lnTo>
                    <a:lnTo>
                      <a:pt x="38" y="18"/>
                    </a:lnTo>
                    <a:lnTo>
                      <a:pt x="53" y="10"/>
                    </a:lnTo>
                    <a:lnTo>
                      <a:pt x="69" y="4"/>
                    </a:lnTo>
                    <a:lnTo>
                      <a:pt x="84" y="0"/>
                    </a:lnTo>
                    <a:lnTo>
                      <a:pt x="101" y="0"/>
                    </a:lnTo>
                    <a:lnTo>
                      <a:pt x="130" y="12"/>
                    </a:lnTo>
                    <a:lnTo>
                      <a:pt x="144" y="23"/>
                    </a:lnTo>
                    <a:close/>
                  </a:path>
                </a:pathLst>
              </a:custGeom>
              <a:solidFill>
                <a:srgbClr val="FFFFFF"/>
              </a:solidFill>
              <a:ln w="38100" cmpd="sng">
                <a:solidFill>
                  <a:srgbClr val="FF0000"/>
                </a:solidFill>
                <a:round/>
                <a:headEnd/>
                <a:tailEnd/>
              </a:ln>
            </p:spPr>
            <p:txBody>
              <a:bodyPr/>
              <a:lstStyle/>
              <a:p>
                <a:endParaRPr lang="ru-RU"/>
              </a:p>
            </p:txBody>
          </p:sp>
          <p:sp>
            <p:nvSpPr>
              <p:cNvPr id="23577" name="Freeform 27"/>
              <p:cNvSpPr>
                <a:spLocks noChangeAspect="1"/>
              </p:cNvSpPr>
              <p:nvPr/>
            </p:nvSpPr>
            <p:spPr bwMode="auto">
              <a:xfrm>
                <a:off x="4657" y="2732"/>
                <a:ext cx="304" cy="665"/>
              </a:xfrm>
              <a:custGeom>
                <a:avLst/>
                <a:gdLst>
                  <a:gd name="T0" fmla="*/ 47 w 304"/>
                  <a:gd name="T1" fmla="*/ 0 h 665"/>
                  <a:gd name="T2" fmla="*/ 58 w 304"/>
                  <a:gd name="T3" fmla="*/ 19 h 665"/>
                  <a:gd name="T4" fmla="*/ 74 w 304"/>
                  <a:gd name="T5" fmla="*/ 63 h 665"/>
                  <a:gd name="T6" fmla="*/ 90 w 304"/>
                  <a:gd name="T7" fmla="*/ 109 h 665"/>
                  <a:gd name="T8" fmla="*/ 104 w 304"/>
                  <a:gd name="T9" fmla="*/ 156 h 665"/>
                  <a:gd name="T10" fmla="*/ 121 w 304"/>
                  <a:gd name="T11" fmla="*/ 200 h 665"/>
                  <a:gd name="T12" fmla="*/ 131 w 304"/>
                  <a:gd name="T13" fmla="*/ 219 h 665"/>
                  <a:gd name="T14" fmla="*/ 131 w 304"/>
                  <a:gd name="T15" fmla="*/ 246 h 665"/>
                  <a:gd name="T16" fmla="*/ 148 w 304"/>
                  <a:gd name="T17" fmla="*/ 282 h 665"/>
                  <a:gd name="T18" fmla="*/ 162 w 304"/>
                  <a:gd name="T19" fmla="*/ 326 h 665"/>
                  <a:gd name="T20" fmla="*/ 178 w 304"/>
                  <a:gd name="T21" fmla="*/ 361 h 665"/>
                  <a:gd name="T22" fmla="*/ 194 w 304"/>
                  <a:gd name="T23" fmla="*/ 400 h 665"/>
                  <a:gd name="T24" fmla="*/ 211 w 304"/>
                  <a:gd name="T25" fmla="*/ 441 h 665"/>
                  <a:gd name="T26" fmla="*/ 227 w 304"/>
                  <a:gd name="T27" fmla="*/ 476 h 665"/>
                  <a:gd name="T28" fmla="*/ 241 w 304"/>
                  <a:gd name="T29" fmla="*/ 514 h 665"/>
                  <a:gd name="T30" fmla="*/ 263 w 304"/>
                  <a:gd name="T31" fmla="*/ 550 h 665"/>
                  <a:gd name="T32" fmla="*/ 285 w 304"/>
                  <a:gd name="T33" fmla="*/ 588 h 665"/>
                  <a:gd name="T34" fmla="*/ 304 w 304"/>
                  <a:gd name="T35" fmla="*/ 624 h 665"/>
                  <a:gd name="T36" fmla="*/ 274 w 304"/>
                  <a:gd name="T37" fmla="*/ 657 h 665"/>
                  <a:gd name="T38" fmla="*/ 236 w 304"/>
                  <a:gd name="T39" fmla="*/ 665 h 665"/>
                  <a:gd name="T40" fmla="*/ 230 w 304"/>
                  <a:gd name="T41" fmla="*/ 665 h 665"/>
                  <a:gd name="T42" fmla="*/ 205 w 304"/>
                  <a:gd name="T43" fmla="*/ 602 h 665"/>
                  <a:gd name="T44" fmla="*/ 178 w 304"/>
                  <a:gd name="T45" fmla="*/ 539 h 665"/>
                  <a:gd name="T46" fmla="*/ 153 w 304"/>
                  <a:gd name="T47" fmla="*/ 476 h 665"/>
                  <a:gd name="T48" fmla="*/ 131 w 304"/>
                  <a:gd name="T49" fmla="*/ 413 h 665"/>
                  <a:gd name="T50" fmla="*/ 110 w 304"/>
                  <a:gd name="T51" fmla="*/ 350 h 665"/>
                  <a:gd name="T52" fmla="*/ 90 w 304"/>
                  <a:gd name="T53" fmla="*/ 287 h 665"/>
                  <a:gd name="T54" fmla="*/ 68 w 304"/>
                  <a:gd name="T55" fmla="*/ 224 h 665"/>
                  <a:gd name="T56" fmla="*/ 47 w 304"/>
                  <a:gd name="T57" fmla="*/ 156 h 665"/>
                  <a:gd name="T58" fmla="*/ 22 w 304"/>
                  <a:gd name="T59" fmla="*/ 93 h 665"/>
                  <a:gd name="T60" fmla="*/ 0 w 304"/>
                  <a:gd name="T61" fmla="*/ 30 h 665"/>
                  <a:gd name="T62" fmla="*/ 22 w 304"/>
                  <a:gd name="T63" fmla="*/ 11 h 665"/>
                  <a:gd name="T64" fmla="*/ 47 w 304"/>
                  <a:gd name="T65" fmla="*/ 0 h 6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665"/>
                  <a:gd name="T101" fmla="*/ 304 w 304"/>
                  <a:gd name="T102" fmla="*/ 665 h 6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665">
                    <a:moveTo>
                      <a:pt x="47" y="0"/>
                    </a:moveTo>
                    <a:lnTo>
                      <a:pt x="58" y="19"/>
                    </a:lnTo>
                    <a:lnTo>
                      <a:pt x="74" y="63"/>
                    </a:lnTo>
                    <a:lnTo>
                      <a:pt x="90" y="109"/>
                    </a:lnTo>
                    <a:lnTo>
                      <a:pt x="104" y="156"/>
                    </a:lnTo>
                    <a:lnTo>
                      <a:pt x="121" y="200"/>
                    </a:lnTo>
                    <a:lnTo>
                      <a:pt x="131" y="219"/>
                    </a:lnTo>
                    <a:lnTo>
                      <a:pt x="131" y="246"/>
                    </a:lnTo>
                    <a:lnTo>
                      <a:pt x="148" y="282"/>
                    </a:lnTo>
                    <a:lnTo>
                      <a:pt x="162" y="326"/>
                    </a:lnTo>
                    <a:lnTo>
                      <a:pt x="178" y="361"/>
                    </a:lnTo>
                    <a:lnTo>
                      <a:pt x="194" y="400"/>
                    </a:lnTo>
                    <a:lnTo>
                      <a:pt x="211" y="441"/>
                    </a:lnTo>
                    <a:lnTo>
                      <a:pt x="227" y="476"/>
                    </a:lnTo>
                    <a:lnTo>
                      <a:pt x="241" y="514"/>
                    </a:lnTo>
                    <a:lnTo>
                      <a:pt x="263" y="550"/>
                    </a:lnTo>
                    <a:lnTo>
                      <a:pt x="285" y="588"/>
                    </a:lnTo>
                    <a:lnTo>
                      <a:pt x="304" y="624"/>
                    </a:lnTo>
                    <a:lnTo>
                      <a:pt x="274" y="657"/>
                    </a:lnTo>
                    <a:lnTo>
                      <a:pt x="236" y="665"/>
                    </a:lnTo>
                    <a:lnTo>
                      <a:pt x="230" y="665"/>
                    </a:lnTo>
                    <a:lnTo>
                      <a:pt x="205" y="602"/>
                    </a:lnTo>
                    <a:lnTo>
                      <a:pt x="178" y="539"/>
                    </a:lnTo>
                    <a:lnTo>
                      <a:pt x="153" y="476"/>
                    </a:lnTo>
                    <a:lnTo>
                      <a:pt x="131" y="413"/>
                    </a:lnTo>
                    <a:lnTo>
                      <a:pt x="110" y="350"/>
                    </a:lnTo>
                    <a:lnTo>
                      <a:pt x="90" y="287"/>
                    </a:lnTo>
                    <a:lnTo>
                      <a:pt x="68" y="224"/>
                    </a:lnTo>
                    <a:lnTo>
                      <a:pt x="47" y="156"/>
                    </a:lnTo>
                    <a:lnTo>
                      <a:pt x="22" y="93"/>
                    </a:lnTo>
                    <a:lnTo>
                      <a:pt x="0" y="30"/>
                    </a:lnTo>
                    <a:lnTo>
                      <a:pt x="22" y="11"/>
                    </a:lnTo>
                    <a:lnTo>
                      <a:pt x="47" y="0"/>
                    </a:lnTo>
                    <a:close/>
                  </a:path>
                </a:pathLst>
              </a:custGeom>
              <a:solidFill>
                <a:srgbClr val="FF0000"/>
              </a:solidFill>
              <a:ln w="38100" cmpd="sng">
                <a:solidFill>
                  <a:srgbClr val="FF0000"/>
                </a:solidFill>
                <a:round/>
                <a:headEnd/>
                <a:tailEnd/>
              </a:ln>
            </p:spPr>
            <p:txBody>
              <a:bodyPr/>
              <a:lstStyle/>
              <a:p>
                <a:endParaRPr lang="ru-RU"/>
              </a:p>
            </p:txBody>
          </p:sp>
          <p:grpSp>
            <p:nvGrpSpPr>
              <p:cNvPr id="23578" name="Group 28"/>
              <p:cNvGrpSpPr>
                <a:grpSpLocks noChangeAspect="1"/>
              </p:cNvGrpSpPr>
              <p:nvPr/>
            </p:nvGrpSpPr>
            <p:grpSpPr bwMode="auto">
              <a:xfrm>
                <a:off x="4508" y="2284"/>
                <a:ext cx="165" cy="101"/>
                <a:chOff x="972" y="2375"/>
                <a:chExt cx="165" cy="101"/>
              </a:xfrm>
            </p:grpSpPr>
            <p:sp>
              <p:nvSpPr>
                <p:cNvPr id="23579" name="Freeform 29"/>
                <p:cNvSpPr>
                  <a:spLocks noChangeAspect="1"/>
                </p:cNvSpPr>
                <p:nvPr/>
              </p:nvSpPr>
              <p:spPr bwMode="auto">
                <a:xfrm>
                  <a:off x="1080" y="2375"/>
                  <a:ext cx="57" cy="101"/>
                </a:xfrm>
                <a:custGeom>
                  <a:avLst/>
                  <a:gdLst>
                    <a:gd name="T0" fmla="*/ 355471 w 33"/>
                    <a:gd name="T1" fmla="*/ 0 h 75"/>
                    <a:gd name="T2" fmla="*/ 355471 w 33"/>
                    <a:gd name="T3" fmla="*/ 1528 h 75"/>
                    <a:gd name="T4" fmla="*/ 338492 w 33"/>
                    <a:gd name="T5" fmla="*/ 4233 h 75"/>
                    <a:gd name="T6" fmla="*/ 294797 w 33"/>
                    <a:gd name="T7" fmla="*/ 6860 h 75"/>
                    <a:gd name="T8" fmla="*/ 225801 w 33"/>
                    <a:gd name="T9" fmla="*/ 9114 h 75"/>
                    <a:gd name="T10" fmla="*/ 105010 w 33"/>
                    <a:gd name="T11" fmla="*/ 11206 h 75"/>
                    <a:gd name="T12" fmla="*/ 0 w 33"/>
                    <a:gd name="T13" fmla="*/ 11785 h 75"/>
                    <a:gd name="T14" fmla="*/ 19598 w 33"/>
                    <a:gd name="T15" fmla="*/ 10540 h 75"/>
                    <a:gd name="T16" fmla="*/ 19598 w 33"/>
                    <a:gd name="T17" fmla="*/ 7827 h 75"/>
                    <a:gd name="T18" fmla="*/ 86509 w 33"/>
                    <a:gd name="T19" fmla="*/ 2240 h 75"/>
                    <a:gd name="T20" fmla="*/ 355471 w 3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75"/>
                    <a:gd name="T35" fmla="*/ 33 w 3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75">
                      <a:moveTo>
                        <a:pt x="33" y="0"/>
                      </a:moveTo>
                      <a:lnTo>
                        <a:pt x="33" y="10"/>
                      </a:lnTo>
                      <a:lnTo>
                        <a:pt x="31" y="27"/>
                      </a:lnTo>
                      <a:lnTo>
                        <a:pt x="27" y="44"/>
                      </a:lnTo>
                      <a:lnTo>
                        <a:pt x="21" y="58"/>
                      </a:lnTo>
                      <a:lnTo>
                        <a:pt x="10" y="71"/>
                      </a:lnTo>
                      <a:lnTo>
                        <a:pt x="0" y="75"/>
                      </a:lnTo>
                      <a:lnTo>
                        <a:pt x="2" y="67"/>
                      </a:lnTo>
                      <a:lnTo>
                        <a:pt x="2" y="50"/>
                      </a:lnTo>
                      <a:lnTo>
                        <a:pt x="8" y="14"/>
                      </a:lnTo>
                      <a:lnTo>
                        <a:pt x="33" y="0"/>
                      </a:lnTo>
                      <a:close/>
                    </a:path>
                  </a:pathLst>
                </a:custGeom>
                <a:solidFill>
                  <a:srgbClr val="FF0000"/>
                </a:solidFill>
                <a:ln w="38100" cmpd="sng">
                  <a:solidFill>
                    <a:srgbClr val="FF0000"/>
                  </a:solidFill>
                  <a:round/>
                  <a:headEnd/>
                  <a:tailEnd/>
                </a:ln>
              </p:spPr>
              <p:txBody>
                <a:bodyPr/>
                <a:lstStyle/>
                <a:p>
                  <a:endParaRPr lang="ru-RU"/>
                </a:p>
              </p:txBody>
            </p:sp>
            <p:sp>
              <p:nvSpPr>
                <p:cNvPr id="23580" name="Freeform 30"/>
                <p:cNvSpPr>
                  <a:spLocks noChangeAspect="1"/>
                </p:cNvSpPr>
                <p:nvPr/>
              </p:nvSpPr>
              <p:spPr bwMode="auto">
                <a:xfrm>
                  <a:off x="972" y="2380"/>
                  <a:ext cx="58" cy="96"/>
                </a:xfrm>
                <a:custGeom>
                  <a:avLst/>
                  <a:gdLst>
                    <a:gd name="T0" fmla="*/ 298381 w 34"/>
                    <a:gd name="T1" fmla="*/ 0 h 71"/>
                    <a:gd name="T2" fmla="*/ 290072 w 34"/>
                    <a:gd name="T3" fmla="*/ 5583 h 71"/>
                    <a:gd name="T4" fmla="*/ 220287 w 34"/>
                    <a:gd name="T5" fmla="*/ 9476 h 71"/>
                    <a:gd name="T6" fmla="*/ 165870 w 34"/>
                    <a:gd name="T7" fmla="*/ 10165 h 71"/>
                    <a:gd name="T8" fmla="*/ 0 w 34"/>
                    <a:gd name="T9" fmla="*/ 12011 h 71"/>
                    <a:gd name="T10" fmla="*/ 15641 w 34"/>
                    <a:gd name="T11" fmla="*/ 10602 h 71"/>
                    <a:gd name="T12" fmla="*/ 35235 w 34"/>
                    <a:gd name="T13" fmla="*/ 7767 h 71"/>
                    <a:gd name="T14" fmla="*/ 50914 w 34"/>
                    <a:gd name="T15" fmla="*/ 4880 h 71"/>
                    <a:gd name="T16" fmla="*/ 97234 w 34"/>
                    <a:gd name="T17" fmla="*/ 2414 h 71"/>
                    <a:gd name="T18" fmla="*/ 220287 w 34"/>
                    <a:gd name="T19" fmla="*/ 334 h 71"/>
                    <a:gd name="T20" fmla="*/ 298381 w 34"/>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71"/>
                    <a:gd name="T35" fmla="*/ 34 w 34"/>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71">
                      <a:moveTo>
                        <a:pt x="34" y="0"/>
                      </a:moveTo>
                      <a:lnTo>
                        <a:pt x="33" y="33"/>
                      </a:lnTo>
                      <a:lnTo>
                        <a:pt x="25" y="56"/>
                      </a:lnTo>
                      <a:lnTo>
                        <a:pt x="19" y="60"/>
                      </a:lnTo>
                      <a:lnTo>
                        <a:pt x="0" y="71"/>
                      </a:lnTo>
                      <a:lnTo>
                        <a:pt x="2" y="63"/>
                      </a:lnTo>
                      <a:lnTo>
                        <a:pt x="4" y="46"/>
                      </a:lnTo>
                      <a:lnTo>
                        <a:pt x="6" y="29"/>
                      </a:lnTo>
                      <a:lnTo>
                        <a:pt x="11" y="14"/>
                      </a:lnTo>
                      <a:lnTo>
                        <a:pt x="25" y="2"/>
                      </a:lnTo>
                      <a:lnTo>
                        <a:pt x="34" y="0"/>
                      </a:lnTo>
                      <a:close/>
                    </a:path>
                  </a:pathLst>
                </a:custGeom>
                <a:solidFill>
                  <a:srgbClr val="FF0000"/>
                </a:solidFill>
                <a:ln w="38100" cmpd="sng">
                  <a:solidFill>
                    <a:srgbClr val="FF0000"/>
                  </a:solidFill>
                  <a:round/>
                  <a:headEnd/>
                  <a:tailEnd/>
                </a:ln>
              </p:spPr>
              <p:txBody>
                <a:bodyPr/>
                <a:lstStyle/>
                <a:p>
                  <a:endParaRPr lang="ru-RU"/>
                </a:p>
              </p:txBody>
            </p:sp>
          </p:grpSp>
        </p:grpSp>
        <p:sp>
          <p:nvSpPr>
            <p:cNvPr id="23574" name="Freeform 31"/>
            <p:cNvSpPr>
              <a:spLocks noChangeAspect="1"/>
            </p:cNvSpPr>
            <p:nvPr/>
          </p:nvSpPr>
          <p:spPr bwMode="auto">
            <a:xfrm>
              <a:off x="2736" y="2784"/>
              <a:ext cx="256" cy="105"/>
            </a:xfrm>
            <a:custGeom>
              <a:avLst/>
              <a:gdLst>
                <a:gd name="T0" fmla="*/ 785321 w 154"/>
                <a:gd name="T1" fmla="*/ 4686 h 73"/>
                <a:gd name="T2" fmla="*/ 802410 w 154"/>
                <a:gd name="T3" fmla="*/ 6740 h 73"/>
                <a:gd name="T4" fmla="*/ 836360 w 154"/>
                <a:gd name="T5" fmla="*/ 12194 h 73"/>
                <a:gd name="T6" fmla="*/ 871411 w 154"/>
                <a:gd name="T7" fmla="*/ 22164 h 73"/>
                <a:gd name="T8" fmla="*/ 871411 w 154"/>
                <a:gd name="T9" fmla="*/ 30424 h 73"/>
                <a:gd name="T10" fmla="*/ 836360 w 154"/>
                <a:gd name="T11" fmla="*/ 34185 h 73"/>
                <a:gd name="T12" fmla="*/ 785321 w 154"/>
                <a:gd name="T13" fmla="*/ 35212 h 73"/>
                <a:gd name="T14" fmla="*/ 728686 w 154"/>
                <a:gd name="T15" fmla="*/ 21152 h 73"/>
                <a:gd name="T16" fmla="*/ 646139 w 154"/>
                <a:gd name="T17" fmla="*/ 12194 h 73"/>
                <a:gd name="T18" fmla="*/ 611163 w 154"/>
                <a:gd name="T19" fmla="*/ 10038 h 73"/>
                <a:gd name="T20" fmla="*/ 543993 w 154"/>
                <a:gd name="T21" fmla="*/ 9185 h 73"/>
                <a:gd name="T22" fmla="*/ 401184 w 154"/>
                <a:gd name="T23" fmla="*/ 10038 h 73"/>
                <a:gd name="T24" fmla="*/ 281750 w 154"/>
                <a:gd name="T25" fmla="*/ 13945 h 73"/>
                <a:gd name="T26" fmla="*/ 163448 w 154"/>
                <a:gd name="T27" fmla="*/ 19294 h 73"/>
                <a:gd name="T28" fmla="*/ 57838 w 154"/>
                <a:gd name="T29" fmla="*/ 26148 h 73"/>
                <a:gd name="T30" fmla="*/ 0 w 154"/>
                <a:gd name="T31" fmla="*/ 29870 h 73"/>
                <a:gd name="T32" fmla="*/ 57838 w 154"/>
                <a:gd name="T33" fmla="*/ 22981 h 73"/>
                <a:gd name="T34" fmla="*/ 126486 w 154"/>
                <a:gd name="T35" fmla="*/ 17721 h 73"/>
                <a:gd name="T36" fmla="*/ 185582 w 154"/>
                <a:gd name="T37" fmla="*/ 12194 h 73"/>
                <a:gd name="T38" fmla="*/ 256871 w 154"/>
                <a:gd name="T39" fmla="*/ 7448 h 73"/>
                <a:gd name="T40" fmla="*/ 349526 w 154"/>
                <a:gd name="T41" fmla="*/ 3958 h 73"/>
                <a:gd name="T42" fmla="*/ 435072 w 154"/>
                <a:gd name="T43" fmla="*/ 1037 h 73"/>
                <a:gd name="T44" fmla="*/ 527714 w 154"/>
                <a:gd name="T45" fmla="*/ 0 h 73"/>
                <a:gd name="T46" fmla="*/ 694307 w 154"/>
                <a:gd name="T47" fmla="*/ 1037 h 73"/>
                <a:gd name="T48" fmla="*/ 785321 w 154"/>
                <a:gd name="T49" fmla="*/ 4686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4"/>
                <a:gd name="T76" fmla="*/ 0 h 73"/>
                <a:gd name="T77" fmla="*/ 154 w 154"/>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4" h="73">
                  <a:moveTo>
                    <a:pt x="139" y="10"/>
                  </a:moveTo>
                  <a:lnTo>
                    <a:pt x="142" y="14"/>
                  </a:lnTo>
                  <a:lnTo>
                    <a:pt x="148" y="25"/>
                  </a:lnTo>
                  <a:lnTo>
                    <a:pt x="154" y="46"/>
                  </a:lnTo>
                  <a:lnTo>
                    <a:pt x="154" y="63"/>
                  </a:lnTo>
                  <a:lnTo>
                    <a:pt x="148" y="71"/>
                  </a:lnTo>
                  <a:lnTo>
                    <a:pt x="139" y="73"/>
                  </a:lnTo>
                  <a:lnTo>
                    <a:pt x="129" y="44"/>
                  </a:lnTo>
                  <a:lnTo>
                    <a:pt x="114" y="25"/>
                  </a:lnTo>
                  <a:lnTo>
                    <a:pt x="108" y="21"/>
                  </a:lnTo>
                  <a:lnTo>
                    <a:pt x="96" y="19"/>
                  </a:lnTo>
                  <a:lnTo>
                    <a:pt x="71" y="21"/>
                  </a:lnTo>
                  <a:lnTo>
                    <a:pt x="50" y="29"/>
                  </a:lnTo>
                  <a:lnTo>
                    <a:pt x="29" y="40"/>
                  </a:lnTo>
                  <a:lnTo>
                    <a:pt x="10" y="54"/>
                  </a:lnTo>
                  <a:lnTo>
                    <a:pt x="0" y="62"/>
                  </a:lnTo>
                  <a:lnTo>
                    <a:pt x="10" y="48"/>
                  </a:lnTo>
                  <a:lnTo>
                    <a:pt x="22" y="37"/>
                  </a:lnTo>
                  <a:lnTo>
                    <a:pt x="33" y="25"/>
                  </a:lnTo>
                  <a:lnTo>
                    <a:pt x="46" y="15"/>
                  </a:lnTo>
                  <a:lnTo>
                    <a:pt x="62" y="8"/>
                  </a:lnTo>
                  <a:lnTo>
                    <a:pt x="77" y="2"/>
                  </a:lnTo>
                  <a:lnTo>
                    <a:pt x="93" y="0"/>
                  </a:lnTo>
                  <a:lnTo>
                    <a:pt x="123" y="2"/>
                  </a:lnTo>
                  <a:lnTo>
                    <a:pt x="139" y="10"/>
                  </a:lnTo>
                  <a:close/>
                </a:path>
              </a:pathLst>
            </a:custGeom>
            <a:solidFill>
              <a:srgbClr val="FF0000"/>
            </a:solidFill>
            <a:ln w="9525">
              <a:solidFill>
                <a:srgbClr val="FF0000"/>
              </a:solidFill>
              <a:round/>
              <a:headEnd/>
              <a:tailEnd/>
            </a:ln>
          </p:spPr>
          <p:txBody>
            <a:bodyPr/>
            <a:lstStyle/>
            <a:p>
              <a:endParaRPr lang="ru-RU"/>
            </a:p>
          </p:txBody>
        </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wipe(down)">
                                      <p:cBhvr>
                                        <p:cTn id="7" dur="500"/>
                                        <p:tgtEl>
                                          <p:spTgt spid="32870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8721"/>
                                        </p:tgtEl>
                                        <p:attrNameLst>
                                          <p:attrName>style.visibility</p:attrName>
                                        </p:attrNameLst>
                                      </p:cBhvr>
                                      <p:to>
                                        <p:strVal val="visible"/>
                                      </p:to>
                                    </p:set>
                                    <p:animEffect transition="in" filter="wipe(down)">
                                      <p:cBhvr>
                                        <p:cTn id="11" dur="500"/>
                                        <p:tgtEl>
                                          <p:spTgt spid="32872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8722"/>
                                        </p:tgtEl>
                                        <p:attrNameLst>
                                          <p:attrName>style.visibility</p:attrName>
                                        </p:attrNameLst>
                                      </p:cBhvr>
                                      <p:to>
                                        <p:strVal val="visible"/>
                                      </p:to>
                                    </p:set>
                                    <p:animEffect transition="in" filter="wipe(down)">
                                      <p:cBhvr>
                                        <p:cTn id="15" dur="500"/>
                                        <p:tgtEl>
                                          <p:spTgt spid="32872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28723"/>
                                        </p:tgtEl>
                                        <p:attrNameLst>
                                          <p:attrName>style.visibility</p:attrName>
                                        </p:attrNameLst>
                                      </p:cBhvr>
                                      <p:to>
                                        <p:strVal val="visible"/>
                                      </p:to>
                                    </p:set>
                                    <p:animEffect transition="in" filter="wipe(down)">
                                      <p:cBhvr>
                                        <p:cTn id="19" dur="500"/>
                                        <p:tgtEl>
                                          <p:spTgt spid="328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21" grpId="0" animBg="1"/>
      <p:bldP spid="328722" grpId="0" animBg="1"/>
      <p:bldP spid="3287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8288" y="0"/>
            <a:ext cx="8604250" cy="646113"/>
          </a:xfrm>
          <a:extLst/>
        </p:spPr>
        <p:txBody>
          <a:bodyPr/>
          <a:lstStyle/>
          <a:p>
            <a:pPr>
              <a:defRPr/>
            </a:pPr>
            <a:r>
              <a:rPr lang="en-US" sz="2800" u="none" kern="1200" dirty="0">
                <a:effectLst/>
              </a:rPr>
              <a:t>IAEA Risk Definition #2</a:t>
            </a:r>
          </a:p>
        </p:txBody>
      </p:sp>
      <p:sp>
        <p:nvSpPr>
          <p:cNvPr id="23555" name="Rectangle 3"/>
          <p:cNvSpPr>
            <a:spLocks noGrp="1" noChangeArrowheads="1"/>
          </p:cNvSpPr>
          <p:nvPr>
            <p:ph type="body" idx="4294967295"/>
          </p:nvPr>
        </p:nvSpPr>
        <p:spPr>
          <a:xfrm>
            <a:off x="150813" y="962025"/>
            <a:ext cx="8761412" cy="5238750"/>
          </a:xfrm>
        </p:spPr>
        <p:txBody>
          <a:bodyPr/>
          <a:lstStyle/>
          <a:p>
            <a:pPr>
              <a:tabLst>
                <a:tab pos="5815013" algn="l"/>
              </a:tabLst>
              <a:defRPr/>
            </a:pPr>
            <a:r>
              <a:rPr lang="en-US" sz="2000" dirty="0" smtClean="0">
                <a:effectLst/>
              </a:rPr>
              <a:t>For particular consequence </a:t>
            </a:r>
            <a:r>
              <a:rPr lang="en-GB" dirty="0" smtClean="0">
                <a:solidFill>
                  <a:srgbClr val="003300"/>
                </a:solidFill>
                <a:latin typeface="Times New Roman" pitchFamily="18" charset="0"/>
                <a:cs typeface="Times New Roman" pitchFamily="18" charset="0"/>
              </a:rPr>
              <a:t>mathematical mean (expectation value)</a:t>
            </a:r>
            <a:r>
              <a:rPr lang="en-US" sz="2000" dirty="0" smtClean="0">
                <a:effectLst/>
              </a:rPr>
              <a:t> of risk can be calculated as the product of the </a:t>
            </a:r>
            <a:r>
              <a:rPr lang="en-US" sz="2000" dirty="0" smtClean="0">
                <a:solidFill>
                  <a:srgbClr val="C00000"/>
                </a:solidFill>
                <a:effectLst/>
              </a:rPr>
              <a:t>event</a:t>
            </a:r>
            <a:r>
              <a:rPr lang="en-US" sz="2000" dirty="0" smtClean="0">
                <a:effectLst/>
              </a:rPr>
              <a:t> probability (or frequency with which the event occurs) and the event consequences </a:t>
            </a:r>
          </a:p>
          <a:p>
            <a:pPr>
              <a:tabLst>
                <a:tab pos="5815013" algn="l"/>
              </a:tabLst>
              <a:defRPr/>
            </a:pPr>
            <a:endParaRPr lang="en-US" sz="2000" b="0" i="1" dirty="0" smtClean="0">
              <a:effectLst/>
            </a:endParaRPr>
          </a:p>
          <a:p>
            <a:pPr algn="ctr">
              <a:buFont typeface="Wingdings" pitchFamily="2" charset="2"/>
              <a:buNone/>
              <a:tabLst>
                <a:tab pos="5815013" algn="l"/>
              </a:tabLst>
              <a:defRPr/>
            </a:pPr>
            <a:r>
              <a:rPr lang="en-US" sz="2000" b="0" i="1" dirty="0" smtClean="0">
                <a:effectLst/>
              </a:rPr>
              <a:t>  </a:t>
            </a:r>
          </a:p>
          <a:p>
            <a:pPr algn="just">
              <a:buFont typeface="Wingdings" pitchFamily="2" charset="2"/>
              <a:buNone/>
              <a:tabLst>
                <a:tab pos="5815013" algn="l"/>
              </a:tabLst>
              <a:defRPr/>
            </a:pPr>
            <a:r>
              <a:rPr lang="en-US" sz="2000" i="1" dirty="0" smtClean="0">
                <a:effectLst/>
              </a:rPr>
              <a:t>                                 </a:t>
            </a:r>
          </a:p>
          <a:p>
            <a:pPr algn="just">
              <a:buFont typeface="Wingdings" pitchFamily="2" charset="2"/>
              <a:buNone/>
              <a:tabLst>
                <a:tab pos="5815013" algn="l"/>
              </a:tabLst>
              <a:defRPr/>
            </a:pPr>
            <a:r>
              <a:rPr lang="en-US" sz="2000" i="1" dirty="0" smtClean="0">
                <a:effectLst/>
              </a:rPr>
              <a:t>                                     </a:t>
            </a:r>
          </a:p>
        </p:txBody>
      </p:sp>
      <p:sp>
        <p:nvSpPr>
          <p:cNvPr id="25603" name="Rectangle 1"/>
          <p:cNvSpPr>
            <a:spLocks noChangeArrowheads="1"/>
          </p:cNvSpPr>
          <p:nvPr/>
        </p:nvSpPr>
        <p:spPr bwMode="auto">
          <a:xfrm>
            <a:off x="252413" y="2439988"/>
            <a:ext cx="8891587" cy="457200"/>
          </a:xfrm>
          <a:prstGeom prst="rect">
            <a:avLst/>
          </a:prstGeom>
          <a:noFill/>
          <a:ln w="9525">
            <a:noFill/>
            <a:miter lim="800000"/>
            <a:headEnd/>
            <a:tailEnd/>
          </a:ln>
        </p:spPr>
        <p:txBody>
          <a:bodyPr>
            <a:spAutoFit/>
          </a:bodyPr>
          <a:lstStyle/>
          <a:p>
            <a:r>
              <a:rPr lang="en-GB" sz="2400" b="1">
                <a:latin typeface="Times New Roman" pitchFamily="18" charset="0"/>
                <a:cs typeface="Times New Roman" pitchFamily="18" charset="0"/>
              </a:rPr>
              <a:t>Risk = Pi x Ci</a:t>
            </a:r>
            <a:r>
              <a:rPr lang="en-GB" b="1">
                <a:latin typeface="Times New Roman" pitchFamily="18" charset="0"/>
                <a:cs typeface="Times New Roman" pitchFamily="18" charset="0"/>
              </a:rPr>
              <a:t> =&gt; </a:t>
            </a:r>
            <a:r>
              <a:rPr lang="en-GB" b="1"/>
              <a:t>Mean frequency of undesirable consequences</a:t>
            </a:r>
            <a:endParaRPr lang="en-GB" b="1">
              <a:latin typeface="Times New Roman" pitchFamily="18" charset="0"/>
              <a:cs typeface="Times New Roman" pitchFamily="18" charset="0"/>
            </a:endParaRPr>
          </a:p>
        </p:txBody>
      </p:sp>
      <p:grpSp>
        <p:nvGrpSpPr>
          <p:cNvPr id="25604" name="Group 4"/>
          <p:cNvGrpSpPr>
            <a:grpSpLocks/>
          </p:cNvGrpSpPr>
          <p:nvPr/>
        </p:nvGrpSpPr>
        <p:grpSpPr bwMode="auto">
          <a:xfrm>
            <a:off x="561975" y="3429000"/>
            <a:ext cx="7961313" cy="2141538"/>
            <a:chOff x="388" y="1340"/>
            <a:chExt cx="5015" cy="1349"/>
          </a:xfrm>
        </p:grpSpPr>
        <p:sp>
          <p:nvSpPr>
            <p:cNvPr id="25605" name="Rectangle 5"/>
            <p:cNvSpPr>
              <a:spLocks noChangeArrowheads="1"/>
            </p:cNvSpPr>
            <p:nvPr/>
          </p:nvSpPr>
          <p:spPr bwMode="auto">
            <a:xfrm>
              <a:off x="388" y="1340"/>
              <a:ext cx="1229" cy="1349"/>
            </a:xfrm>
            <a:prstGeom prst="rect">
              <a:avLst/>
            </a:prstGeom>
            <a:solidFill>
              <a:schemeClr val="accent1">
                <a:alpha val="52940"/>
              </a:schemeClr>
            </a:solidFill>
            <a:ln w="28575">
              <a:solidFill>
                <a:srgbClr val="333399"/>
              </a:solidFill>
              <a:miter lim="800000"/>
              <a:headEnd/>
              <a:tailEnd/>
            </a:ln>
          </p:spPr>
          <p:txBody>
            <a:bodyPr/>
            <a:lstStyle/>
            <a:p>
              <a:pPr algn="ctr"/>
              <a:r>
                <a:rPr lang="en-GB" b="1">
                  <a:solidFill>
                    <a:srgbClr val="FF0000"/>
                  </a:solidFill>
                  <a:cs typeface="Arial" charset="0"/>
                </a:rPr>
                <a:t>RISK</a:t>
              </a:r>
              <a:r>
                <a:rPr lang="en-GB" sz="1400" b="1">
                  <a:solidFill>
                    <a:srgbClr val="FF0000"/>
                  </a:solidFill>
                  <a:cs typeface="Arial" charset="0"/>
                </a:rPr>
                <a:t> </a:t>
              </a:r>
            </a:p>
            <a:p>
              <a:pPr algn="ctr"/>
              <a:endParaRPr lang="en-GB" sz="800" b="1">
                <a:solidFill>
                  <a:srgbClr val="FF0000"/>
                </a:solidFill>
                <a:cs typeface="Arial" charset="0"/>
              </a:endParaRPr>
            </a:p>
            <a:p>
              <a:pPr algn="ctr"/>
              <a:r>
                <a:rPr lang="en-GB" sz="1600" b="1">
                  <a:cs typeface="Arial" charset="0"/>
                </a:rPr>
                <a:t>Detriment</a:t>
              </a:r>
            </a:p>
            <a:p>
              <a:pPr algn="ctr"/>
              <a:endParaRPr lang="en-GB" sz="1600" b="1">
                <a:cs typeface="Arial" charset="0"/>
              </a:endParaRPr>
            </a:p>
            <a:p>
              <a:pPr algn="ctr"/>
              <a:r>
                <a:rPr lang="en-GB" sz="1600" b="1">
                  <a:cs typeface="Arial" charset="0"/>
                </a:rPr>
                <a:t>Time unit </a:t>
              </a:r>
              <a:endParaRPr lang="en-GB" sz="1400" b="1">
                <a:cs typeface="Arial" charset="0"/>
              </a:endParaRPr>
            </a:p>
          </p:txBody>
        </p:sp>
        <p:sp>
          <p:nvSpPr>
            <p:cNvPr id="25606" name="Rectangle 6"/>
            <p:cNvSpPr>
              <a:spLocks noChangeArrowheads="1"/>
            </p:cNvSpPr>
            <p:nvPr/>
          </p:nvSpPr>
          <p:spPr bwMode="auto">
            <a:xfrm>
              <a:off x="1618" y="1845"/>
              <a:ext cx="473" cy="404"/>
            </a:xfrm>
            <a:prstGeom prst="rect">
              <a:avLst/>
            </a:prstGeom>
            <a:noFill/>
            <a:ln w="9525">
              <a:noFill/>
              <a:miter lim="800000"/>
              <a:headEnd/>
              <a:tailEnd/>
            </a:ln>
          </p:spPr>
          <p:txBody>
            <a:bodyPr>
              <a:spAutoFit/>
            </a:bodyPr>
            <a:lstStyle/>
            <a:p>
              <a:pPr algn="ctr"/>
              <a:r>
                <a:rPr lang="en-GB" sz="3600" b="1">
                  <a:cs typeface="Arial" charset="0"/>
                </a:rPr>
                <a:t>=</a:t>
              </a:r>
            </a:p>
          </p:txBody>
        </p:sp>
        <p:grpSp>
          <p:nvGrpSpPr>
            <p:cNvPr id="25607" name="Group 7"/>
            <p:cNvGrpSpPr>
              <a:grpSpLocks/>
            </p:cNvGrpSpPr>
            <p:nvPr/>
          </p:nvGrpSpPr>
          <p:grpSpPr bwMode="auto">
            <a:xfrm>
              <a:off x="622" y="1342"/>
              <a:ext cx="4781" cy="1347"/>
              <a:chOff x="622" y="1342"/>
              <a:chExt cx="4781" cy="1347"/>
            </a:xfrm>
          </p:grpSpPr>
          <p:sp>
            <p:nvSpPr>
              <p:cNvPr id="25608" name="Line 8"/>
              <p:cNvSpPr>
                <a:spLocks noChangeShapeType="1"/>
              </p:cNvSpPr>
              <p:nvPr/>
            </p:nvSpPr>
            <p:spPr bwMode="auto">
              <a:xfrm>
                <a:off x="622" y="1891"/>
                <a:ext cx="798" cy="0"/>
              </a:xfrm>
              <a:prstGeom prst="line">
                <a:avLst/>
              </a:prstGeom>
              <a:noFill/>
              <a:ln w="38100">
                <a:solidFill>
                  <a:schemeClr val="tx1"/>
                </a:solidFill>
                <a:round/>
                <a:headEnd/>
                <a:tailEnd/>
              </a:ln>
            </p:spPr>
            <p:txBody>
              <a:bodyPr/>
              <a:lstStyle/>
              <a:p>
                <a:endParaRPr lang="ru-RU"/>
              </a:p>
            </p:txBody>
          </p:sp>
          <p:sp>
            <p:nvSpPr>
              <p:cNvPr id="25609" name="Rectangle 9"/>
              <p:cNvSpPr>
                <a:spLocks noChangeArrowheads="1"/>
              </p:cNvSpPr>
              <p:nvPr/>
            </p:nvSpPr>
            <p:spPr bwMode="auto">
              <a:xfrm>
                <a:off x="2075" y="1342"/>
                <a:ext cx="1352" cy="1347"/>
              </a:xfrm>
              <a:prstGeom prst="rect">
                <a:avLst/>
              </a:prstGeom>
              <a:solidFill>
                <a:schemeClr val="accent1">
                  <a:alpha val="52940"/>
                </a:schemeClr>
              </a:solidFill>
              <a:ln w="28575">
                <a:solidFill>
                  <a:srgbClr val="333399"/>
                </a:solidFill>
                <a:miter lim="800000"/>
                <a:headEnd/>
                <a:tailEnd/>
              </a:ln>
            </p:spPr>
            <p:txBody>
              <a:bodyPr wrap="none"/>
              <a:lstStyle/>
              <a:p>
                <a:pPr algn="ctr"/>
                <a:r>
                  <a:rPr lang="en-GB" b="1">
                    <a:solidFill>
                      <a:srgbClr val="FF0000"/>
                    </a:solidFill>
                    <a:cs typeface="Arial" charset="0"/>
                  </a:rPr>
                  <a:t>FREQUENCY</a:t>
                </a:r>
              </a:p>
              <a:p>
                <a:pPr algn="ctr"/>
                <a:endParaRPr lang="en-GB" b="1">
                  <a:solidFill>
                    <a:srgbClr val="FF0000"/>
                  </a:solidFill>
                  <a:cs typeface="Arial" charset="0"/>
                </a:endParaRPr>
              </a:p>
              <a:p>
                <a:pPr algn="ctr"/>
                <a:r>
                  <a:rPr lang="en-GB" sz="1600" b="1">
                    <a:cs typeface="Arial" charset="0"/>
                  </a:rPr>
                  <a:t>Event</a:t>
                </a:r>
              </a:p>
              <a:p>
                <a:pPr algn="ctr"/>
                <a:endParaRPr lang="en-GB" sz="1600" b="1">
                  <a:cs typeface="Arial" charset="0"/>
                </a:endParaRPr>
              </a:p>
              <a:p>
                <a:pPr algn="ctr"/>
                <a:r>
                  <a:rPr lang="en-GB" sz="1600" b="1">
                    <a:cs typeface="Arial" charset="0"/>
                  </a:rPr>
                  <a:t>Time unit</a:t>
                </a:r>
              </a:p>
            </p:txBody>
          </p:sp>
          <p:sp>
            <p:nvSpPr>
              <p:cNvPr id="25610" name="Line 10"/>
              <p:cNvSpPr>
                <a:spLocks noChangeShapeType="1"/>
              </p:cNvSpPr>
              <p:nvPr/>
            </p:nvSpPr>
            <p:spPr bwMode="auto">
              <a:xfrm>
                <a:off x="2306" y="1990"/>
                <a:ext cx="798" cy="0"/>
              </a:xfrm>
              <a:prstGeom prst="line">
                <a:avLst/>
              </a:prstGeom>
              <a:noFill/>
              <a:ln w="38100">
                <a:solidFill>
                  <a:schemeClr val="tx1"/>
                </a:solidFill>
                <a:round/>
                <a:headEnd/>
                <a:tailEnd/>
              </a:ln>
            </p:spPr>
            <p:txBody>
              <a:bodyPr/>
              <a:lstStyle/>
              <a:p>
                <a:endParaRPr lang="ru-RU"/>
              </a:p>
            </p:txBody>
          </p:sp>
          <p:sp>
            <p:nvSpPr>
              <p:cNvPr id="25611" name="Rectangle 11"/>
              <p:cNvSpPr>
                <a:spLocks noChangeArrowheads="1"/>
              </p:cNvSpPr>
              <p:nvPr/>
            </p:nvSpPr>
            <p:spPr bwMode="auto">
              <a:xfrm>
                <a:off x="3963" y="1345"/>
                <a:ext cx="1440" cy="1344"/>
              </a:xfrm>
              <a:prstGeom prst="rect">
                <a:avLst/>
              </a:prstGeom>
              <a:solidFill>
                <a:schemeClr val="accent1">
                  <a:alpha val="52940"/>
                </a:schemeClr>
              </a:solidFill>
              <a:ln w="28575">
                <a:solidFill>
                  <a:srgbClr val="333399"/>
                </a:solidFill>
                <a:miter lim="800000"/>
                <a:headEnd/>
                <a:tailEnd/>
              </a:ln>
            </p:spPr>
            <p:txBody>
              <a:bodyPr wrap="none"/>
              <a:lstStyle/>
              <a:p>
                <a:pPr algn="ctr"/>
                <a:r>
                  <a:rPr lang="en-GB" b="1">
                    <a:solidFill>
                      <a:srgbClr val="FF0000"/>
                    </a:solidFill>
                    <a:cs typeface="Arial" charset="0"/>
                  </a:rPr>
                  <a:t>UNDESIRED</a:t>
                </a:r>
              </a:p>
              <a:p>
                <a:pPr algn="ctr"/>
                <a:r>
                  <a:rPr lang="en-GB" b="1">
                    <a:solidFill>
                      <a:srgbClr val="FF0000"/>
                    </a:solidFill>
                    <a:cs typeface="Arial" charset="0"/>
                  </a:rPr>
                  <a:t>CONSEQUENCES</a:t>
                </a:r>
              </a:p>
              <a:p>
                <a:pPr algn="ctr">
                  <a:spcBef>
                    <a:spcPct val="15000"/>
                  </a:spcBef>
                </a:pPr>
                <a:endParaRPr lang="en-GB" sz="1000" b="1">
                  <a:solidFill>
                    <a:srgbClr val="FF0000"/>
                  </a:solidFill>
                  <a:cs typeface="Arial" charset="0"/>
                </a:endParaRPr>
              </a:p>
              <a:p>
                <a:pPr algn="ctr">
                  <a:spcBef>
                    <a:spcPct val="15000"/>
                  </a:spcBef>
                </a:pPr>
                <a:r>
                  <a:rPr lang="en-GB" sz="1600" b="1">
                    <a:cs typeface="Arial" charset="0"/>
                  </a:rPr>
                  <a:t>Detriment</a:t>
                </a:r>
              </a:p>
              <a:p>
                <a:pPr algn="ctr">
                  <a:spcBef>
                    <a:spcPct val="50000"/>
                  </a:spcBef>
                </a:pPr>
                <a:r>
                  <a:rPr lang="en-GB" sz="1600" b="1">
                    <a:cs typeface="Arial" charset="0"/>
                  </a:rPr>
                  <a:t>Event</a:t>
                </a:r>
              </a:p>
            </p:txBody>
          </p:sp>
          <p:sp>
            <p:nvSpPr>
              <p:cNvPr id="25612" name="Line 12"/>
              <p:cNvSpPr>
                <a:spLocks noChangeShapeType="1"/>
              </p:cNvSpPr>
              <p:nvPr/>
            </p:nvSpPr>
            <p:spPr bwMode="auto">
              <a:xfrm>
                <a:off x="4236" y="2107"/>
                <a:ext cx="798" cy="0"/>
              </a:xfrm>
              <a:prstGeom prst="line">
                <a:avLst/>
              </a:prstGeom>
              <a:noFill/>
              <a:ln w="38100">
                <a:solidFill>
                  <a:schemeClr val="tx1"/>
                </a:solidFill>
                <a:round/>
                <a:headEnd/>
                <a:tailEnd/>
              </a:ln>
            </p:spPr>
            <p:txBody>
              <a:bodyPr/>
              <a:lstStyle/>
              <a:p>
                <a:endParaRPr lang="ru-RU"/>
              </a:p>
            </p:txBody>
          </p:sp>
          <p:sp>
            <p:nvSpPr>
              <p:cNvPr id="25613" name="Rectangle 13"/>
              <p:cNvSpPr>
                <a:spLocks noChangeArrowheads="1"/>
              </p:cNvSpPr>
              <p:nvPr/>
            </p:nvSpPr>
            <p:spPr bwMode="auto">
              <a:xfrm>
                <a:off x="3438" y="1817"/>
                <a:ext cx="473" cy="404"/>
              </a:xfrm>
              <a:prstGeom prst="rect">
                <a:avLst/>
              </a:prstGeom>
              <a:noFill/>
              <a:ln w="9525">
                <a:noFill/>
                <a:miter lim="800000"/>
                <a:headEnd/>
                <a:tailEnd/>
              </a:ln>
            </p:spPr>
            <p:txBody>
              <a:bodyPr>
                <a:spAutoFit/>
              </a:bodyPr>
              <a:lstStyle/>
              <a:p>
                <a:pPr algn="ctr"/>
                <a:r>
                  <a:rPr lang="en-GB" sz="3600" b="1">
                    <a:cs typeface="Arial" charset="0"/>
                  </a:rPr>
                  <a:t>x</a:t>
                </a:r>
              </a:p>
            </p:txBody>
          </p:sp>
        </p:gr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defRPr/>
            </a:pPr>
            <a:r>
              <a:rPr lang="en-US" altLang="de-DE" sz="2800" u="none" kern="1200" dirty="0">
                <a:effectLst/>
              </a:rPr>
              <a:t>Example of risk assessment</a:t>
            </a:r>
            <a:endParaRPr lang="ru-RU" sz="2800" u="none" kern="1200" dirty="0">
              <a:effectLst/>
            </a:endParaRPr>
          </a:p>
        </p:txBody>
      </p:sp>
      <p:sp>
        <p:nvSpPr>
          <p:cNvPr id="27650" name="Rectangle 3"/>
          <p:cNvSpPr>
            <a:spLocks noGrp="1"/>
          </p:cNvSpPr>
          <p:nvPr>
            <p:ph type="body" idx="1"/>
          </p:nvPr>
        </p:nvSpPr>
        <p:spPr/>
        <p:txBody>
          <a:bodyPr lIns="91440" tIns="45720" rIns="91440" bIns="45720"/>
          <a:lstStyle/>
          <a:p>
            <a:pPr marL="449263" indent="-449263"/>
            <a:r>
              <a:rPr lang="en-US" altLang="de-DE" sz="1800" smtClean="0">
                <a:effectLst/>
              </a:rPr>
              <a:t>Let us consider</a:t>
            </a:r>
            <a:r>
              <a:rPr lang="ru-RU" altLang="de-DE" sz="1800" smtClean="0">
                <a:effectLst/>
              </a:rPr>
              <a:t> </a:t>
            </a:r>
            <a:r>
              <a:rPr lang="en-US" altLang="de-DE" sz="1800" smtClean="0">
                <a:effectLst/>
              </a:rPr>
              <a:t>an example</a:t>
            </a:r>
            <a:r>
              <a:rPr lang="ru-RU" altLang="de-DE" sz="1800" smtClean="0">
                <a:effectLst/>
              </a:rPr>
              <a:t> </a:t>
            </a:r>
            <a:r>
              <a:rPr lang="en-US" altLang="de-DE" sz="1800" smtClean="0">
                <a:effectLst/>
              </a:rPr>
              <a:t>with aircraft crash</a:t>
            </a:r>
            <a:r>
              <a:rPr lang="ru-RU" altLang="de-DE" sz="1800" smtClean="0">
                <a:effectLst/>
              </a:rPr>
              <a:t> </a:t>
            </a:r>
            <a:r>
              <a:rPr lang="en-US" altLang="de-DE" sz="1800" smtClean="0">
                <a:effectLst/>
              </a:rPr>
              <a:t>and calculate risk</a:t>
            </a:r>
            <a:r>
              <a:rPr lang="ru-RU" altLang="de-DE" sz="1800" smtClean="0">
                <a:effectLst/>
              </a:rPr>
              <a:t> </a:t>
            </a:r>
            <a:r>
              <a:rPr lang="en-US" altLang="de-DE" sz="1800" smtClean="0">
                <a:effectLst/>
              </a:rPr>
              <a:t>to be involved in the accident for man </a:t>
            </a:r>
            <a:r>
              <a:rPr lang="ru-RU" altLang="de-DE" sz="1800" smtClean="0">
                <a:effectLst/>
              </a:rPr>
              <a:t> </a:t>
            </a:r>
            <a:r>
              <a:rPr lang="en-US" altLang="de-DE" sz="1800" smtClean="0">
                <a:effectLst/>
              </a:rPr>
              <a:t>having performed 10 </a:t>
            </a:r>
            <a:r>
              <a:rPr lang="de-DE" altLang="de-DE" sz="1800" smtClean="0">
                <a:effectLst/>
              </a:rPr>
              <a:t>Trips a year</a:t>
            </a:r>
            <a:r>
              <a:rPr lang="en-GB" altLang="de-DE" sz="1800" smtClean="0">
                <a:effectLst/>
              </a:rPr>
              <a:t>:</a:t>
            </a:r>
          </a:p>
        </p:txBody>
      </p:sp>
      <p:sp>
        <p:nvSpPr>
          <p:cNvPr id="12291" name="Rectangle 5"/>
          <p:cNvSpPr>
            <a:spLocks noChangeArrowheads="1"/>
          </p:cNvSpPr>
          <p:nvPr/>
        </p:nvSpPr>
        <p:spPr bwMode="auto">
          <a:xfrm>
            <a:off x="561975" y="2732088"/>
            <a:ext cx="1951038" cy="2141537"/>
          </a:xfrm>
          <a:prstGeom prst="rect">
            <a:avLst/>
          </a:prstGeom>
          <a:solidFill>
            <a:schemeClr val="accent1">
              <a:alpha val="52940"/>
            </a:schemeClr>
          </a:solidFill>
          <a:ln w="28575">
            <a:solidFill>
              <a:srgbClr val="333399"/>
            </a:solidFill>
            <a:miter lim="800000"/>
            <a:headEnd/>
            <a:tailEnd/>
          </a:ln>
        </p:spPr>
        <p:txBody>
          <a:bodyPr/>
          <a:lstStyle/>
          <a:p>
            <a:pPr algn="ctr" eaLnBrk="0" hangingPunct="0">
              <a:buClr>
                <a:srgbClr val="020288"/>
              </a:buClr>
              <a:buSzPct val="110000"/>
              <a:buFont typeface="Wingdings" pitchFamily="2" charset="2"/>
              <a:buNone/>
            </a:pPr>
            <a:r>
              <a:rPr lang="en-US" altLang="de-DE" sz="2000" b="1">
                <a:solidFill>
                  <a:srgbClr val="FF0000"/>
                </a:solidFill>
                <a:cs typeface="Arial" charset="0"/>
              </a:rPr>
              <a:t>Risk</a:t>
            </a:r>
            <a:r>
              <a:rPr lang="en-GB" altLang="de-DE" sz="1400" b="1">
                <a:solidFill>
                  <a:srgbClr val="FF0000"/>
                </a:solidFill>
                <a:cs typeface="Arial" charset="0"/>
              </a:rPr>
              <a:t> </a:t>
            </a:r>
          </a:p>
          <a:p>
            <a:pPr algn="ctr" eaLnBrk="0" hangingPunct="0">
              <a:buClr>
                <a:srgbClr val="020288"/>
              </a:buClr>
              <a:buSzPct val="110000"/>
              <a:buFont typeface="Wingdings" pitchFamily="2" charset="2"/>
              <a:buNone/>
            </a:pPr>
            <a:r>
              <a:rPr lang="en-US" altLang="de-DE" sz="1400" b="1">
                <a:solidFill>
                  <a:srgbClr val="FF0000"/>
                </a:solidFill>
                <a:cs typeface="Arial" charset="0"/>
              </a:rPr>
              <a:t>for man</a:t>
            </a:r>
            <a:r>
              <a:rPr lang="ru-RU" altLang="de-DE" sz="1400" b="1">
                <a:solidFill>
                  <a:srgbClr val="FF0000"/>
                </a:solidFill>
                <a:cs typeface="Arial" charset="0"/>
              </a:rPr>
              <a:t> </a:t>
            </a:r>
            <a:r>
              <a:rPr lang="en-US" altLang="de-DE" sz="1400" b="1">
                <a:solidFill>
                  <a:srgbClr val="FF0000"/>
                </a:solidFill>
                <a:cs typeface="Arial" charset="0"/>
              </a:rPr>
              <a:t>be invo</a:t>
            </a:r>
            <a:r>
              <a:rPr lang="de-DE" altLang="de-DE" sz="1400" b="1">
                <a:solidFill>
                  <a:srgbClr val="FF0000"/>
                </a:solidFill>
                <a:cs typeface="Arial" charset="0"/>
              </a:rPr>
              <a:t>lved in an aircraft crash</a:t>
            </a:r>
            <a:endParaRPr lang="en-GB" altLang="de-DE" sz="1400" b="1">
              <a:solidFill>
                <a:srgbClr val="FF0000"/>
              </a:solidFill>
              <a:cs typeface="Arial" charset="0"/>
            </a:endParaRPr>
          </a:p>
          <a:p>
            <a:pPr algn="ctr" eaLnBrk="0" hangingPunct="0">
              <a:buClr>
                <a:srgbClr val="020288"/>
              </a:buClr>
              <a:buSzPct val="110000"/>
              <a:buFont typeface="Wingdings" pitchFamily="2" charset="2"/>
              <a:buNone/>
            </a:pPr>
            <a:endParaRPr lang="en-GB" altLang="de-DE" sz="800" b="1">
              <a:solidFill>
                <a:srgbClr val="FF0000"/>
              </a:solidFill>
              <a:cs typeface="Arial" charset="0"/>
            </a:endParaRPr>
          </a:p>
          <a:p>
            <a:pPr algn="ctr" eaLnBrk="0" hangingPunct="0">
              <a:buClr>
                <a:srgbClr val="020288"/>
              </a:buClr>
              <a:buSzPct val="110000"/>
              <a:buFont typeface="Wingdings" pitchFamily="2" charset="2"/>
              <a:buNone/>
            </a:pPr>
            <a:r>
              <a:rPr lang="en-GB" altLang="de-DE" sz="2000" b="1">
                <a:solidFill>
                  <a:srgbClr val="000099"/>
                </a:solidFill>
                <a:cs typeface="Arial" charset="0"/>
              </a:rPr>
              <a:t>10</a:t>
            </a:r>
            <a:r>
              <a:rPr lang="en-GB" altLang="de-DE" sz="2000" b="1" baseline="30000">
                <a:solidFill>
                  <a:srgbClr val="000099"/>
                </a:solidFill>
                <a:cs typeface="Arial" charset="0"/>
              </a:rPr>
              <a:t>-5</a:t>
            </a:r>
          </a:p>
          <a:p>
            <a:pPr algn="ctr" eaLnBrk="0" hangingPunct="0">
              <a:buClr>
                <a:srgbClr val="020288"/>
              </a:buClr>
              <a:buSzPct val="110000"/>
              <a:buFont typeface="Wingdings" pitchFamily="2" charset="2"/>
              <a:buNone/>
            </a:pPr>
            <a:endParaRPr lang="en-GB" altLang="de-DE" sz="700" b="1">
              <a:solidFill>
                <a:srgbClr val="000099"/>
              </a:solidFill>
              <a:cs typeface="Arial" charset="0"/>
            </a:endParaRPr>
          </a:p>
          <a:p>
            <a:pPr algn="ctr" eaLnBrk="0" hangingPunct="0">
              <a:buClr>
                <a:srgbClr val="020288"/>
              </a:buClr>
              <a:buSzPct val="110000"/>
              <a:buFont typeface="Wingdings" pitchFamily="2" charset="2"/>
              <a:buNone/>
            </a:pPr>
            <a:r>
              <a:rPr lang="de-DE" altLang="de-DE" sz="1400" b="1">
                <a:solidFill>
                  <a:schemeClr val="hlink"/>
                </a:solidFill>
                <a:cs typeface="Arial" charset="0"/>
              </a:rPr>
              <a:t>aircraft crash</a:t>
            </a:r>
            <a:endParaRPr lang="en-GB" altLang="de-DE" sz="1400" b="1">
              <a:solidFill>
                <a:schemeClr val="hlink"/>
              </a:solidFill>
              <a:cs typeface="Arial" charset="0"/>
            </a:endParaRPr>
          </a:p>
          <a:p>
            <a:pPr algn="ctr" eaLnBrk="0" hangingPunct="0">
              <a:spcBef>
                <a:spcPct val="50000"/>
              </a:spcBef>
              <a:buClr>
                <a:srgbClr val="020288"/>
              </a:buClr>
              <a:buSzPct val="110000"/>
              <a:buFont typeface="Wingdings" pitchFamily="2" charset="2"/>
              <a:buNone/>
            </a:pPr>
            <a:r>
              <a:rPr lang="de-DE" altLang="de-DE" sz="1400" b="1">
                <a:solidFill>
                  <a:srgbClr val="000099"/>
                </a:solidFill>
                <a:cs typeface="Arial" charset="0"/>
              </a:rPr>
              <a:t>p</a:t>
            </a:r>
            <a:r>
              <a:rPr lang="en-US" altLang="de-DE" sz="1400" b="1">
                <a:solidFill>
                  <a:srgbClr val="000099"/>
                </a:solidFill>
                <a:cs typeface="Arial" charset="0"/>
              </a:rPr>
              <a:t>er year</a:t>
            </a:r>
            <a:endParaRPr lang="en-GB" altLang="de-DE" sz="1400" b="1">
              <a:solidFill>
                <a:srgbClr val="000099"/>
              </a:solidFill>
              <a:cs typeface="Arial" charset="0"/>
            </a:endParaRPr>
          </a:p>
        </p:txBody>
      </p:sp>
      <p:sp>
        <p:nvSpPr>
          <p:cNvPr id="12292" name="Rectangle 6"/>
          <p:cNvSpPr>
            <a:spLocks noChangeArrowheads="1"/>
          </p:cNvSpPr>
          <p:nvPr/>
        </p:nvSpPr>
        <p:spPr bwMode="auto">
          <a:xfrm>
            <a:off x="2514600" y="3706813"/>
            <a:ext cx="750888" cy="641350"/>
          </a:xfrm>
          <a:prstGeom prst="rect">
            <a:avLst/>
          </a:prstGeom>
          <a:noFill/>
          <a:ln w="3175">
            <a:noFill/>
            <a:miter lim="800000"/>
            <a:headEnd/>
            <a:tailEnd/>
          </a:ln>
        </p:spPr>
        <p:txBody>
          <a:bodyPr>
            <a:spAutoFit/>
          </a:bodyPr>
          <a:lstStyle/>
          <a:p>
            <a:pPr algn="ctr" eaLnBrk="0" hangingPunct="0">
              <a:buClr>
                <a:srgbClr val="020288"/>
              </a:buClr>
              <a:buSzPct val="110000"/>
              <a:buFont typeface="Wingdings" pitchFamily="2" charset="2"/>
              <a:buNone/>
            </a:pPr>
            <a:r>
              <a:rPr lang="en-GB" altLang="de-DE" sz="3600" b="1">
                <a:solidFill>
                  <a:srgbClr val="000099"/>
                </a:solidFill>
                <a:cs typeface="Arial" charset="0"/>
              </a:rPr>
              <a:t>=</a:t>
            </a:r>
          </a:p>
        </p:txBody>
      </p:sp>
      <p:sp>
        <p:nvSpPr>
          <p:cNvPr id="12293" name="Line 8"/>
          <p:cNvSpPr>
            <a:spLocks noChangeShapeType="1"/>
          </p:cNvSpPr>
          <p:nvPr/>
        </p:nvSpPr>
        <p:spPr bwMode="auto">
          <a:xfrm>
            <a:off x="825500" y="4352925"/>
            <a:ext cx="1423988" cy="0"/>
          </a:xfrm>
          <a:prstGeom prst="line">
            <a:avLst/>
          </a:prstGeom>
          <a:noFill/>
          <a:ln w="38100">
            <a:solidFill>
              <a:schemeClr val="tx1"/>
            </a:solidFill>
            <a:round/>
            <a:headEnd/>
            <a:tailEnd/>
          </a:ln>
        </p:spPr>
        <p:txBody>
          <a:bodyPr/>
          <a:lstStyle/>
          <a:p>
            <a:endParaRPr lang="ru-RU"/>
          </a:p>
        </p:txBody>
      </p:sp>
      <p:grpSp>
        <p:nvGrpSpPr>
          <p:cNvPr id="12305" name="Group 17"/>
          <p:cNvGrpSpPr>
            <a:grpSpLocks/>
          </p:cNvGrpSpPr>
          <p:nvPr/>
        </p:nvGrpSpPr>
        <p:grpSpPr bwMode="auto">
          <a:xfrm>
            <a:off x="3240088" y="2735263"/>
            <a:ext cx="2146300" cy="2138362"/>
            <a:chOff x="2041" y="1723"/>
            <a:chExt cx="1352" cy="1347"/>
          </a:xfrm>
        </p:grpSpPr>
        <p:sp>
          <p:nvSpPr>
            <p:cNvPr id="27661" name="Rectangle 9"/>
            <p:cNvSpPr>
              <a:spLocks noChangeArrowheads="1"/>
            </p:cNvSpPr>
            <p:nvPr/>
          </p:nvSpPr>
          <p:spPr bwMode="auto">
            <a:xfrm>
              <a:off x="2041" y="1723"/>
              <a:ext cx="1352" cy="1347"/>
            </a:xfrm>
            <a:prstGeom prst="rect">
              <a:avLst/>
            </a:prstGeom>
            <a:solidFill>
              <a:schemeClr val="accent1">
                <a:alpha val="52940"/>
              </a:schemeClr>
            </a:solidFill>
            <a:ln w="28575">
              <a:solidFill>
                <a:srgbClr val="333399"/>
              </a:solidFill>
              <a:miter lim="800000"/>
              <a:headEnd/>
              <a:tailEnd/>
            </a:ln>
          </p:spPr>
          <p:txBody>
            <a:bodyPr wrap="none"/>
            <a:lstStyle/>
            <a:p>
              <a:pPr algn="ctr" eaLnBrk="0" hangingPunct="0">
                <a:buClr>
                  <a:srgbClr val="020288"/>
                </a:buClr>
                <a:buSzPct val="110000"/>
                <a:buFont typeface="Wingdings" pitchFamily="2" charset="2"/>
                <a:buNone/>
              </a:pPr>
              <a:r>
                <a:rPr lang="en-US" altLang="de-DE" sz="2000" b="1">
                  <a:solidFill>
                    <a:srgbClr val="FF0000"/>
                  </a:solidFill>
                  <a:cs typeface="Arial" charset="0"/>
                </a:rPr>
                <a:t>FREQUENCY</a:t>
              </a:r>
              <a:endParaRPr lang="en-GB" altLang="de-DE" sz="2000" b="1">
                <a:solidFill>
                  <a:srgbClr val="FF0000"/>
                </a:solidFill>
                <a:cs typeface="Arial" charset="0"/>
              </a:endParaRPr>
            </a:p>
            <a:p>
              <a:pPr algn="ctr" eaLnBrk="0" hangingPunct="0">
                <a:buClr>
                  <a:srgbClr val="020288"/>
                </a:buClr>
                <a:buSzPct val="110000"/>
                <a:buFont typeface="Wingdings" pitchFamily="2" charset="2"/>
                <a:buNone/>
              </a:pPr>
              <a:endParaRPr lang="en-GB" altLang="de-DE" sz="2000" b="1">
                <a:solidFill>
                  <a:srgbClr val="FF0000"/>
                </a:solidFill>
                <a:cs typeface="Arial" charset="0"/>
              </a:endParaRPr>
            </a:p>
            <a:p>
              <a:pPr algn="ctr" eaLnBrk="0" hangingPunct="0">
                <a:buClr>
                  <a:srgbClr val="020288"/>
                </a:buClr>
                <a:buSzPct val="110000"/>
                <a:buFont typeface="Wingdings" pitchFamily="2" charset="2"/>
                <a:buNone/>
              </a:pPr>
              <a:endParaRPr lang="en-GB" altLang="de-DE" sz="2000" b="1">
                <a:solidFill>
                  <a:srgbClr val="FF0000"/>
                </a:solidFill>
                <a:cs typeface="Arial" charset="0"/>
              </a:endParaRPr>
            </a:p>
            <a:p>
              <a:pPr algn="ctr" eaLnBrk="0" hangingPunct="0">
                <a:buClr>
                  <a:srgbClr val="020288"/>
                </a:buClr>
                <a:buSzPct val="110000"/>
                <a:buFont typeface="Wingdings" pitchFamily="2" charset="2"/>
                <a:buNone/>
              </a:pPr>
              <a:r>
                <a:rPr lang="en-GB" altLang="de-DE" sz="1800" b="1">
                  <a:solidFill>
                    <a:srgbClr val="000099"/>
                  </a:solidFill>
                  <a:cs typeface="Arial" charset="0"/>
                </a:rPr>
                <a:t>10</a:t>
              </a:r>
            </a:p>
            <a:p>
              <a:pPr algn="ctr" eaLnBrk="0" hangingPunct="0">
                <a:buClr>
                  <a:srgbClr val="020288"/>
                </a:buClr>
                <a:buSzPct val="110000"/>
                <a:buFont typeface="Wingdings" pitchFamily="2" charset="2"/>
                <a:buNone/>
              </a:pPr>
              <a:endParaRPr lang="en-GB" altLang="de-DE" sz="800" b="1">
                <a:solidFill>
                  <a:srgbClr val="000099"/>
                </a:solidFill>
                <a:cs typeface="Arial" charset="0"/>
              </a:endParaRPr>
            </a:p>
            <a:p>
              <a:pPr algn="ctr" eaLnBrk="0" hangingPunct="0">
                <a:buClr>
                  <a:srgbClr val="020288"/>
                </a:buClr>
                <a:buSzPct val="110000"/>
                <a:buFont typeface="Wingdings" pitchFamily="2" charset="2"/>
                <a:buNone/>
              </a:pPr>
              <a:r>
                <a:rPr lang="en-US" altLang="de-DE" sz="1600" b="1">
                  <a:solidFill>
                    <a:srgbClr val="000099"/>
                  </a:solidFill>
                  <a:cs typeface="Arial" charset="0"/>
                </a:rPr>
                <a:t>flights</a:t>
              </a:r>
              <a:endParaRPr lang="en-GB" altLang="de-DE" sz="1600" b="1">
                <a:solidFill>
                  <a:srgbClr val="000099"/>
                </a:solidFill>
                <a:cs typeface="Arial" charset="0"/>
              </a:endParaRPr>
            </a:p>
            <a:p>
              <a:pPr algn="ctr" eaLnBrk="0" hangingPunct="0">
                <a:spcBef>
                  <a:spcPct val="50000"/>
                </a:spcBef>
                <a:buClr>
                  <a:srgbClr val="020288"/>
                </a:buClr>
                <a:buSzPct val="110000"/>
                <a:buFont typeface="Wingdings" pitchFamily="2" charset="2"/>
                <a:buNone/>
              </a:pPr>
              <a:r>
                <a:rPr lang="en-US" altLang="de-DE" sz="1600" b="1">
                  <a:solidFill>
                    <a:srgbClr val="000099"/>
                  </a:solidFill>
                  <a:cs typeface="Arial" charset="0"/>
                </a:rPr>
                <a:t>a year</a:t>
              </a:r>
              <a:endParaRPr lang="en-GB" altLang="de-DE" sz="1600" b="1">
                <a:solidFill>
                  <a:srgbClr val="000099"/>
                </a:solidFill>
                <a:cs typeface="Arial" charset="0"/>
              </a:endParaRPr>
            </a:p>
          </p:txBody>
        </p:sp>
        <p:sp>
          <p:nvSpPr>
            <p:cNvPr id="27662" name="Line 10"/>
            <p:cNvSpPr>
              <a:spLocks noChangeShapeType="1"/>
            </p:cNvSpPr>
            <p:nvPr/>
          </p:nvSpPr>
          <p:spPr bwMode="auto">
            <a:xfrm>
              <a:off x="2318" y="2784"/>
              <a:ext cx="798" cy="0"/>
            </a:xfrm>
            <a:prstGeom prst="line">
              <a:avLst/>
            </a:prstGeom>
            <a:noFill/>
            <a:ln w="38100">
              <a:solidFill>
                <a:schemeClr val="tx1"/>
              </a:solidFill>
              <a:round/>
              <a:headEnd/>
              <a:tailEnd/>
            </a:ln>
          </p:spPr>
          <p:txBody>
            <a:bodyPr/>
            <a:lstStyle/>
            <a:p>
              <a:endParaRPr lang="ru-RU"/>
            </a:p>
          </p:txBody>
        </p:sp>
      </p:grpSp>
      <p:grpSp>
        <p:nvGrpSpPr>
          <p:cNvPr id="12304" name="Group 16"/>
          <p:cNvGrpSpPr>
            <a:grpSpLocks/>
          </p:cNvGrpSpPr>
          <p:nvPr/>
        </p:nvGrpSpPr>
        <p:grpSpPr bwMode="auto">
          <a:xfrm>
            <a:off x="6229350" y="2708275"/>
            <a:ext cx="2286000" cy="2133600"/>
            <a:chOff x="3929" y="1738"/>
            <a:chExt cx="1440" cy="1344"/>
          </a:xfrm>
        </p:grpSpPr>
        <p:sp>
          <p:nvSpPr>
            <p:cNvPr id="27659" name="Rectangle 11"/>
            <p:cNvSpPr>
              <a:spLocks noChangeArrowheads="1"/>
            </p:cNvSpPr>
            <p:nvPr/>
          </p:nvSpPr>
          <p:spPr bwMode="auto">
            <a:xfrm>
              <a:off x="3929" y="1738"/>
              <a:ext cx="1440" cy="1344"/>
            </a:xfrm>
            <a:prstGeom prst="rect">
              <a:avLst/>
            </a:prstGeom>
            <a:solidFill>
              <a:schemeClr val="accent1">
                <a:alpha val="52940"/>
              </a:schemeClr>
            </a:solidFill>
            <a:ln w="28575">
              <a:solidFill>
                <a:srgbClr val="333399"/>
              </a:solidFill>
              <a:miter lim="800000"/>
              <a:headEnd/>
              <a:tailEnd/>
            </a:ln>
          </p:spPr>
          <p:txBody>
            <a:bodyPr wrap="none"/>
            <a:lstStyle/>
            <a:p>
              <a:pPr algn="ctr" eaLnBrk="0" hangingPunct="0">
                <a:buClr>
                  <a:srgbClr val="020288"/>
                </a:buClr>
                <a:buSzPct val="110000"/>
                <a:buFont typeface="Wingdings" pitchFamily="2" charset="2"/>
                <a:buNone/>
              </a:pPr>
              <a:r>
                <a:rPr lang="en-US" altLang="de-DE" sz="1800" b="1">
                  <a:solidFill>
                    <a:srgbClr val="FF0000"/>
                  </a:solidFill>
                  <a:cs typeface="Arial" charset="0"/>
                </a:rPr>
                <a:t>Undesirable</a:t>
              </a:r>
              <a:r>
                <a:rPr lang="ru-RU" altLang="de-DE" sz="1800" b="1">
                  <a:solidFill>
                    <a:srgbClr val="FF0000"/>
                  </a:solidFill>
                  <a:cs typeface="Arial" charset="0"/>
                </a:rPr>
                <a:t> </a:t>
              </a:r>
            </a:p>
            <a:p>
              <a:pPr algn="ctr" eaLnBrk="0" hangingPunct="0">
                <a:buClr>
                  <a:srgbClr val="020288"/>
                </a:buClr>
                <a:buSzPct val="110000"/>
                <a:buFont typeface="Wingdings" pitchFamily="2" charset="2"/>
                <a:buNone/>
              </a:pPr>
              <a:r>
                <a:rPr lang="en-US" altLang="de-DE" sz="1800" b="1">
                  <a:solidFill>
                    <a:srgbClr val="FF0000"/>
                  </a:solidFill>
                  <a:cs typeface="Arial" charset="0"/>
                </a:rPr>
                <a:t>consequence </a:t>
              </a:r>
              <a:endParaRPr lang="en-GB" altLang="de-DE" sz="1800" b="1">
                <a:solidFill>
                  <a:srgbClr val="FF0000"/>
                </a:solidFill>
                <a:cs typeface="Arial" charset="0"/>
              </a:endParaRPr>
            </a:p>
            <a:p>
              <a:pPr algn="ctr" eaLnBrk="0" hangingPunct="0">
                <a:spcBef>
                  <a:spcPct val="15000"/>
                </a:spcBef>
                <a:buClr>
                  <a:srgbClr val="020288"/>
                </a:buClr>
                <a:buSzPct val="110000"/>
                <a:buFont typeface="Wingdings" pitchFamily="2" charset="2"/>
                <a:buNone/>
              </a:pPr>
              <a:r>
                <a:rPr lang="ru-RU" altLang="de-DE" sz="1000" b="1">
                  <a:solidFill>
                    <a:srgbClr val="FF0000"/>
                  </a:solidFill>
                  <a:cs typeface="Arial" charset="0"/>
                </a:rPr>
                <a:t> </a:t>
              </a:r>
            </a:p>
            <a:p>
              <a:pPr algn="ctr" eaLnBrk="0" hangingPunct="0">
                <a:spcBef>
                  <a:spcPct val="15000"/>
                </a:spcBef>
                <a:buClr>
                  <a:srgbClr val="020288"/>
                </a:buClr>
                <a:buSzPct val="110000"/>
                <a:buFont typeface="Wingdings" pitchFamily="2" charset="2"/>
                <a:buNone/>
              </a:pPr>
              <a:endParaRPr lang="en-GB" altLang="de-DE" sz="1200" b="1">
                <a:solidFill>
                  <a:srgbClr val="FF0000"/>
                </a:solidFill>
                <a:cs typeface="Arial" charset="0"/>
              </a:endParaRPr>
            </a:p>
            <a:p>
              <a:pPr algn="ctr" eaLnBrk="0" hangingPunct="0">
                <a:buClr>
                  <a:srgbClr val="020288"/>
                </a:buClr>
                <a:buSzPct val="110000"/>
                <a:buFont typeface="Wingdings" pitchFamily="2" charset="2"/>
                <a:buNone/>
              </a:pPr>
              <a:r>
                <a:rPr lang="en-GB" altLang="de-DE" sz="2000" b="1">
                  <a:solidFill>
                    <a:srgbClr val="000099"/>
                  </a:solidFill>
                  <a:cs typeface="Arial" charset="0"/>
                </a:rPr>
                <a:t>10</a:t>
              </a:r>
              <a:r>
                <a:rPr lang="en-GB" altLang="de-DE" sz="2000" b="1" baseline="30000">
                  <a:solidFill>
                    <a:srgbClr val="000099"/>
                  </a:solidFill>
                  <a:cs typeface="Arial" charset="0"/>
                </a:rPr>
                <a:t>-6</a:t>
              </a:r>
              <a:endParaRPr lang="en-GB" altLang="de-DE" sz="2000" b="1">
                <a:solidFill>
                  <a:srgbClr val="000099"/>
                </a:solidFill>
                <a:cs typeface="Arial" charset="0"/>
              </a:endParaRPr>
            </a:p>
            <a:p>
              <a:pPr algn="ctr" eaLnBrk="0" hangingPunct="0">
                <a:buClr>
                  <a:srgbClr val="020288"/>
                </a:buClr>
                <a:buSzPct val="110000"/>
                <a:buFont typeface="Wingdings" pitchFamily="2" charset="2"/>
                <a:buNone/>
              </a:pPr>
              <a:endParaRPr lang="en-GB" altLang="de-DE" sz="900" b="1">
                <a:solidFill>
                  <a:srgbClr val="000099"/>
                </a:solidFill>
                <a:cs typeface="Arial" charset="0"/>
              </a:endParaRPr>
            </a:p>
            <a:p>
              <a:pPr algn="ctr" eaLnBrk="0" hangingPunct="0">
                <a:buClr>
                  <a:srgbClr val="020288"/>
                </a:buClr>
                <a:buSzPct val="110000"/>
                <a:buFont typeface="Wingdings" pitchFamily="2" charset="2"/>
                <a:buNone/>
              </a:pPr>
              <a:r>
                <a:rPr lang="en-US" altLang="de-DE" sz="1600" b="1">
                  <a:solidFill>
                    <a:srgbClr val="000099"/>
                  </a:solidFill>
                  <a:cs typeface="Arial" charset="0"/>
                </a:rPr>
                <a:t>Aircraft accident</a:t>
              </a:r>
              <a:endParaRPr lang="en-GB" altLang="de-DE" sz="1600" b="1">
                <a:solidFill>
                  <a:srgbClr val="000099"/>
                </a:solidFill>
                <a:cs typeface="Arial" charset="0"/>
              </a:endParaRPr>
            </a:p>
            <a:p>
              <a:pPr algn="ctr" eaLnBrk="0" hangingPunct="0">
                <a:spcBef>
                  <a:spcPct val="50000"/>
                </a:spcBef>
                <a:buClr>
                  <a:srgbClr val="020288"/>
                </a:buClr>
                <a:buSzPct val="110000"/>
                <a:buFont typeface="Wingdings" pitchFamily="2" charset="2"/>
                <a:buNone/>
              </a:pPr>
              <a:r>
                <a:rPr lang="en-US" altLang="de-DE" sz="1600" b="1">
                  <a:solidFill>
                    <a:srgbClr val="000099"/>
                  </a:solidFill>
                  <a:cs typeface="Arial" charset="0"/>
                </a:rPr>
                <a:t>flight</a:t>
              </a:r>
              <a:endParaRPr lang="en-GB" altLang="de-DE" sz="1600" b="1">
                <a:solidFill>
                  <a:srgbClr val="000099"/>
                </a:solidFill>
                <a:cs typeface="Arial" charset="0"/>
              </a:endParaRPr>
            </a:p>
          </p:txBody>
        </p:sp>
        <p:sp>
          <p:nvSpPr>
            <p:cNvPr id="27660" name="Line 12"/>
            <p:cNvSpPr>
              <a:spLocks noChangeShapeType="1"/>
            </p:cNvSpPr>
            <p:nvPr/>
          </p:nvSpPr>
          <p:spPr bwMode="auto">
            <a:xfrm>
              <a:off x="4135" y="2820"/>
              <a:ext cx="1049" cy="4"/>
            </a:xfrm>
            <a:prstGeom prst="line">
              <a:avLst/>
            </a:prstGeom>
            <a:noFill/>
            <a:ln w="38100">
              <a:solidFill>
                <a:schemeClr val="tx1"/>
              </a:solidFill>
              <a:round/>
              <a:headEnd/>
              <a:tailEnd/>
            </a:ln>
          </p:spPr>
          <p:txBody>
            <a:bodyPr/>
            <a:lstStyle/>
            <a:p>
              <a:endParaRPr lang="ru-RU"/>
            </a:p>
          </p:txBody>
        </p:sp>
      </p:grpSp>
      <p:sp>
        <p:nvSpPr>
          <p:cNvPr id="12298" name="Rectangle 13"/>
          <p:cNvSpPr>
            <a:spLocks noChangeArrowheads="1"/>
          </p:cNvSpPr>
          <p:nvPr/>
        </p:nvSpPr>
        <p:spPr bwMode="auto">
          <a:xfrm>
            <a:off x="5403850" y="3713163"/>
            <a:ext cx="750888" cy="641350"/>
          </a:xfrm>
          <a:prstGeom prst="rect">
            <a:avLst/>
          </a:prstGeom>
          <a:noFill/>
          <a:ln w="3175">
            <a:noFill/>
            <a:miter lim="800000"/>
            <a:headEnd/>
            <a:tailEnd/>
          </a:ln>
        </p:spPr>
        <p:txBody>
          <a:bodyPr>
            <a:spAutoFit/>
          </a:bodyPr>
          <a:lstStyle/>
          <a:p>
            <a:pPr algn="ctr" eaLnBrk="0" hangingPunct="0">
              <a:buClr>
                <a:srgbClr val="020288"/>
              </a:buClr>
              <a:buSzPct val="110000"/>
              <a:buFont typeface="Wingdings" pitchFamily="2" charset="2"/>
              <a:buNone/>
            </a:pPr>
            <a:r>
              <a:rPr lang="en-GB" altLang="de-DE" sz="3600" b="1">
                <a:solidFill>
                  <a:srgbClr val="000099"/>
                </a:solidFill>
                <a:cs typeface="Arial" charset="0"/>
              </a:rPr>
              <a:t>x</a:t>
            </a:r>
          </a:p>
        </p:txBody>
      </p:sp>
      <p:sp>
        <p:nvSpPr>
          <p:cNvPr id="12301" name="Line 13"/>
          <p:cNvSpPr>
            <a:spLocks noChangeShapeType="1"/>
          </p:cNvSpPr>
          <p:nvPr/>
        </p:nvSpPr>
        <p:spPr bwMode="auto">
          <a:xfrm>
            <a:off x="3771900" y="4095750"/>
            <a:ext cx="1066800" cy="285750"/>
          </a:xfrm>
          <a:prstGeom prst="line">
            <a:avLst/>
          </a:prstGeom>
          <a:noFill/>
          <a:ln w="12700">
            <a:solidFill>
              <a:schemeClr val="tx1"/>
            </a:solidFill>
            <a:prstDash val="dash"/>
            <a:miter lim="800000"/>
            <a:headEnd type="none" w="sm" len="sm"/>
            <a:tailEnd type="none" w="sm" len="sm"/>
          </a:ln>
        </p:spPr>
        <p:txBody>
          <a:bodyPr/>
          <a:lstStyle/>
          <a:p>
            <a:endParaRPr lang="ru-RU"/>
          </a:p>
        </p:txBody>
      </p:sp>
      <p:sp>
        <p:nvSpPr>
          <p:cNvPr id="12302" name="Line 14"/>
          <p:cNvSpPr>
            <a:spLocks noChangeShapeType="1"/>
          </p:cNvSpPr>
          <p:nvPr/>
        </p:nvSpPr>
        <p:spPr bwMode="auto">
          <a:xfrm>
            <a:off x="6826250" y="4597400"/>
            <a:ext cx="1066800" cy="285750"/>
          </a:xfrm>
          <a:prstGeom prst="line">
            <a:avLst/>
          </a:prstGeom>
          <a:noFill/>
          <a:ln w="12700">
            <a:solidFill>
              <a:schemeClr val="tx1"/>
            </a:solidFill>
            <a:prstDash val="dash"/>
            <a:miter lim="800000"/>
            <a:headEnd type="none" w="sm" len="sm"/>
            <a:tailEnd type="none" w="sm" len="sm"/>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5"/>
                                        </p:tgtEl>
                                        <p:attrNameLst>
                                          <p:attrName>style.visibility</p:attrName>
                                        </p:attrNameLst>
                                      </p:cBhvr>
                                      <p:to>
                                        <p:strVal val="visible"/>
                                      </p:to>
                                    </p:set>
                                    <p:anim calcmode="lin" valueType="num">
                                      <p:cBhvr additive="base">
                                        <p:cTn id="7" dur="500" fill="hold"/>
                                        <p:tgtEl>
                                          <p:spTgt spid="12305"/>
                                        </p:tgtEl>
                                        <p:attrNameLst>
                                          <p:attrName>ppt_x</p:attrName>
                                        </p:attrNameLst>
                                      </p:cBhvr>
                                      <p:tavLst>
                                        <p:tav tm="0">
                                          <p:val>
                                            <p:strVal val="#ppt_x"/>
                                          </p:val>
                                        </p:tav>
                                        <p:tav tm="100000">
                                          <p:val>
                                            <p:strVal val="#ppt_x"/>
                                          </p:val>
                                        </p:tav>
                                      </p:tavLst>
                                    </p:anim>
                                    <p:anim calcmode="lin" valueType="num">
                                      <p:cBhvr additive="base">
                                        <p:cTn id="8"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04"/>
                                        </p:tgtEl>
                                        <p:attrNameLst>
                                          <p:attrName>style.visibility</p:attrName>
                                        </p:attrNameLst>
                                      </p:cBhvr>
                                      <p:to>
                                        <p:strVal val="visible"/>
                                      </p:to>
                                    </p:set>
                                    <p:anim calcmode="lin" valueType="num">
                                      <p:cBhvr additive="base">
                                        <p:cTn id="13" dur="500" fill="hold"/>
                                        <p:tgtEl>
                                          <p:spTgt spid="12304"/>
                                        </p:tgtEl>
                                        <p:attrNameLst>
                                          <p:attrName>ppt_x</p:attrName>
                                        </p:attrNameLst>
                                      </p:cBhvr>
                                      <p:tavLst>
                                        <p:tav tm="0">
                                          <p:val>
                                            <p:strVal val="#ppt_x"/>
                                          </p:val>
                                        </p:tav>
                                        <p:tav tm="100000">
                                          <p:val>
                                            <p:strVal val="#ppt_x"/>
                                          </p:val>
                                        </p:tav>
                                      </p:tavLst>
                                    </p:anim>
                                    <p:anim calcmode="lin" valueType="num">
                                      <p:cBhvr additive="base">
                                        <p:cTn id="14" dur="500" fill="hold"/>
                                        <p:tgtEl>
                                          <p:spTgt spid="123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wipe(down)">
                                      <p:cBhvr>
                                        <p:cTn id="19" dur="500"/>
                                        <p:tgtEl>
                                          <p:spTgt spid="122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301"/>
                                        </p:tgtEl>
                                        <p:attrNameLst>
                                          <p:attrName>style.visibility</p:attrName>
                                        </p:attrNameLst>
                                      </p:cBhvr>
                                      <p:to>
                                        <p:strVal val="visible"/>
                                      </p:to>
                                    </p:set>
                                    <p:animEffect transition="in" filter="wipe(down)">
                                      <p:cBhvr>
                                        <p:cTn id="24" dur="500"/>
                                        <p:tgtEl>
                                          <p:spTgt spid="1230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wipe(down)">
                                      <p:cBhvr>
                                        <p:cTn id="27" dur="500"/>
                                        <p:tgtEl>
                                          <p:spTgt spid="123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3"/>
                                        </p:tgtEl>
                                        <p:attrNameLst>
                                          <p:attrName>style.visibility</p:attrName>
                                        </p:attrNameLst>
                                      </p:cBhvr>
                                      <p:to>
                                        <p:strVal val="visible"/>
                                      </p:to>
                                    </p:set>
                                    <p:animEffect transition="in" filter="wipe(down)">
                                      <p:cBhvr>
                                        <p:cTn id="32" dur="500"/>
                                        <p:tgtEl>
                                          <p:spTgt spid="1229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291"/>
                                        </p:tgtEl>
                                        <p:attrNameLst>
                                          <p:attrName>style.visibility</p:attrName>
                                        </p:attrNameLst>
                                      </p:cBhvr>
                                      <p:to>
                                        <p:strVal val="visible"/>
                                      </p:to>
                                    </p:set>
                                    <p:animEffect transition="in" filter="wipe(down)">
                                      <p:cBhvr>
                                        <p:cTn id="35" dur="500"/>
                                        <p:tgtEl>
                                          <p:spTgt spid="1229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292"/>
                                        </p:tgtEl>
                                        <p:attrNameLst>
                                          <p:attrName>style.visibility</p:attrName>
                                        </p:attrNameLst>
                                      </p:cBhvr>
                                      <p:to>
                                        <p:strVal val="visible"/>
                                      </p:to>
                                    </p:set>
                                    <p:animEffect transition="in" filter="wipe(down)">
                                      <p:cBhvr>
                                        <p:cTn id="3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p:bldP spid="12293" grpId="0" animBg="1"/>
      <p:bldP spid="12298" grpId="0"/>
      <p:bldP spid="12301" grpId="0" animBg="1"/>
      <p:bldP spid="123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3"/>
          <a:srcRect/>
          <a:stretch>
            <a:fillRect/>
          </a:stretch>
        </p:blipFill>
        <p:spPr bwMode="auto">
          <a:xfrm>
            <a:off x="346075" y="898525"/>
            <a:ext cx="8167688" cy="5329238"/>
          </a:xfrm>
          <a:prstGeom prst="rect">
            <a:avLst/>
          </a:prstGeom>
          <a:noFill/>
          <a:ln w="9525">
            <a:noFill/>
            <a:miter lim="800000"/>
            <a:headEnd/>
            <a:tailEnd/>
          </a:ln>
        </p:spPr>
      </p:pic>
      <p:sp>
        <p:nvSpPr>
          <p:cNvPr id="28674" name="Rectangle 2"/>
          <p:cNvSpPr>
            <a:spLocks noGrp="1"/>
          </p:cNvSpPr>
          <p:nvPr>
            <p:ph type="title"/>
          </p:nvPr>
        </p:nvSpPr>
        <p:spPr>
          <a:xfrm>
            <a:off x="0" y="0"/>
            <a:ext cx="8434388" cy="444500"/>
          </a:xfrm>
        </p:spPr>
        <p:txBody>
          <a:bodyPr/>
          <a:lstStyle/>
          <a:p>
            <a:pPr eaLnBrk="1" hangingPunct="1"/>
            <a:r>
              <a:rPr lang="en-US" sz="2800" u="none" kern="1200" dirty="0">
                <a:effectLst/>
              </a:rPr>
              <a:t>Risk curve</a:t>
            </a:r>
          </a:p>
        </p:txBody>
      </p:sp>
      <p:cxnSp>
        <p:nvCxnSpPr>
          <p:cNvPr id="28675" name="Straight Connector 2"/>
          <p:cNvCxnSpPr>
            <a:cxnSpLocks noChangeShapeType="1"/>
          </p:cNvCxnSpPr>
          <p:nvPr/>
        </p:nvCxnSpPr>
        <p:spPr bwMode="auto">
          <a:xfrm rot="16200000" flipH="1">
            <a:off x="2995613" y="3405188"/>
            <a:ext cx="2822575" cy="47625"/>
          </a:xfrm>
          <a:prstGeom prst="line">
            <a:avLst/>
          </a:prstGeom>
          <a:noFill/>
          <a:ln w="44450" algn="ctr">
            <a:solidFill>
              <a:srgbClr val="006600"/>
            </a:solidFill>
            <a:prstDash val="sysDash"/>
            <a:round/>
            <a:headEnd/>
            <a:tailEnd/>
          </a:ln>
        </p:spPr>
      </p:cxnSp>
      <p:cxnSp>
        <p:nvCxnSpPr>
          <p:cNvPr id="28676" name="Straight Connector 7"/>
          <p:cNvCxnSpPr>
            <a:cxnSpLocks noChangeShapeType="1"/>
          </p:cNvCxnSpPr>
          <p:nvPr/>
        </p:nvCxnSpPr>
        <p:spPr bwMode="auto">
          <a:xfrm flipV="1">
            <a:off x="2541588" y="3878263"/>
            <a:ext cx="3763962" cy="3175"/>
          </a:xfrm>
          <a:prstGeom prst="line">
            <a:avLst/>
          </a:prstGeom>
          <a:noFill/>
          <a:ln w="44450" algn="ctr">
            <a:solidFill>
              <a:schemeClr val="tx2"/>
            </a:solidFill>
            <a:prstDash val="sysDash"/>
            <a:round/>
            <a:headEnd/>
            <a:tailEnd/>
          </a:ln>
        </p:spPr>
      </p:cxnSp>
      <p:cxnSp>
        <p:nvCxnSpPr>
          <p:cNvPr id="28677" name="Straight Connector 16"/>
          <p:cNvCxnSpPr>
            <a:cxnSpLocks noChangeShapeType="1"/>
          </p:cNvCxnSpPr>
          <p:nvPr/>
        </p:nvCxnSpPr>
        <p:spPr bwMode="auto">
          <a:xfrm>
            <a:off x="2557463" y="1985963"/>
            <a:ext cx="1809750" cy="63500"/>
          </a:xfrm>
          <a:prstGeom prst="line">
            <a:avLst/>
          </a:prstGeom>
          <a:noFill/>
          <a:ln w="44450" algn="ctr">
            <a:solidFill>
              <a:srgbClr val="006600"/>
            </a:solidFill>
            <a:prstDash val="sysDash"/>
            <a:round/>
            <a:headEnd/>
            <a:tailEnd/>
          </a:ln>
        </p:spPr>
      </p:cxnSp>
      <p:cxnSp>
        <p:nvCxnSpPr>
          <p:cNvPr id="28678" name="Straight Connector 17"/>
          <p:cNvCxnSpPr>
            <a:cxnSpLocks noChangeShapeType="1"/>
          </p:cNvCxnSpPr>
          <p:nvPr/>
        </p:nvCxnSpPr>
        <p:spPr bwMode="auto">
          <a:xfrm>
            <a:off x="2605088" y="2919413"/>
            <a:ext cx="2992437" cy="44450"/>
          </a:xfrm>
          <a:prstGeom prst="line">
            <a:avLst/>
          </a:prstGeom>
          <a:noFill/>
          <a:ln w="44450" algn="ctr">
            <a:solidFill>
              <a:srgbClr val="CC3300"/>
            </a:solidFill>
            <a:prstDash val="sysDash"/>
            <a:round/>
            <a:headEnd/>
            <a:tailEnd/>
          </a:ln>
        </p:spPr>
      </p:cxnSp>
      <p:cxnSp>
        <p:nvCxnSpPr>
          <p:cNvPr id="28679" name="Straight Connector 19"/>
          <p:cNvCxnSpPr>
            <a:cxnSpLocks noChangeShapeType="1"/>
          </p:cNvCxnSpPr>
          <p:nvPr/>
        </p:nvCxnSpPr>
        <p:spPr bwMode="auto">
          <a:xfrm rot="16200000" flipH="1">
            <a:off x="4627563" y="3949700"/>
            <a:ext cx="1892300" cy="15875"/>
          </a:xfrm>
          <a:prstGeom prst="line">
            <a:avLst/>
          </a:prstGeom>
          <a:noFill/>
          <a:ln w="44450" algn="ctr">
            <a:solidFill>
              <a:srgbClr val="CC3300"/>
            </a:solidFill>
            <a:prstDash val="sysDash"/>
            <a:round/>
            <a:headEnd/>
            <a:tailEnd/>
          </a:ln>
        </p:spPr>
      </p:cxnSp>
      <p:cxnSp>
        <p:nvCxnSpPr>
          <p:cNvPr id="28680" name="Straight Connector 2"/>
          <p:cNvCxnSpPr>
            <a:cxnSpLocks noChangeShapeType="1"/>
          </p:cNvCxnSpPr>
          <p:nvPr/>
        </p:nvCxnSpPr>
        <p:spPr bwMode="auto">
          <a:xfrm rot="16200000" flipH="1">
            <a:off x="5778501" y="4406900"/>
            <a:ext cx="946150" cy="15875"/>
          </a:xfrm>
          <a:prstGeom prst="line">
            <a:avLst/>
          </a:prstGeom>
          <a:noFill/>
          <a:ln w="44450" algn="ctr">
            <a:solidFill>
              <a:schemeClr val="tx2"/>
            </a:solidFill>
            <a:prstDash val="sysDash"/>
            <a:round/>
            <a:headEnd/>
            <a:tailEnd/>
          </a:ln>
        </p:spPr>
      </p:cxnSp>
      <p:sp>
        <p:nvSpPr>
          <p:cNvPr id="40" name="Rectangle 3"/>
          <p:cNvSpPr txBox="1">
            <a:spLocks/>
          </p:cNvSpPr>
          <p:nvPr/>
        </p:nvSpPr>
        <p:spPr bwMode="auto">
          <a:xfrm>
            <a:off x="4570413" y="1716088"/>
            <a:ext cx="3486150" cy="474662"/>
          </a:xfrm>
          <a:prstGeom prst="rect">
            <a:avLst/>
          </a:prstGeom>
          <a:noFill/>
          <a:ln w="9525">
            <a:noFill/>
            <a:miter lim="800000"/>
            <a:headEnd/>
            <a:tailEnd/>
          </a:ln>
          <a:effectLst/>
          <a:extLst/>
        </p:spPr>
        <p:txBody>
          <a:bodyPr lIns="92075" tIns="46038" rIns="92075" bIns="46038"/>
          <a:lstStyle/>
          <a:p>
            <a:pPr marL="342900" lvl="1" indent="-342900" eaLnBrk="0" hangingPunct="0">
              <a:spcBef>
                <a:spcPct val="20000"/>
              </a:spcBef>
              <a:spcAft>
                <a:spcPct val="20000"/>
              </a:spcAft>
              <a:buClr>
                <a:schemeClr val="tx1"/>
              </a:buClr>
              <a:buSzPct val="125000"/>
              <a:defRPr/>
            </a:pPr>
            <a:r>
              <a:rPr lang="en-GB" sz="1800" b="1" i="1" kern="0" dirty="0">
                <a:solidFill>
                  <a:srgbClr val="000000"/>
                </a:solidFill>
                <a:latin typeface="+mn-lt"/>
              </a:rPr>
              <a:t>R (fat&gt;100 ) </a:t>
            </a:r>
            <a:r>
              <a:rPr lang="en-GB" sz="1800" b="1" i="1" kern="0" dirty="0">
                <a:solidFill>
                  <a:srgbClr val="000000"/>
                </a:solidFill>
                <a:latin typeface="+mn-lt"/>
                <a:sym typeface="Symbol"/>
              </a:rPr>
              <a:t> 1.E-4 (1/y)</a:t>
            </a:r>
          </a:p>
          <a:p>
            <a:pPr marL="381000" indent="-381000" eaLnBrk="0" hangingPunct="0">
              <a:spcBef>
                <a:spcPct val="20000"/>
              </a:spcBef>
              <a:spcAft>
                <a:spcPct val="20000"/>
              </a:spcAft>
              <a:buClr>
                <a:schemeClr val="tx1"/>
              </a:buClr>
              <a:buSzPct val="125000"/>
              <a:buFont typeface="Wingdings" pitchFamily="2" charset="2"/>
              <a:buChar char="§"/>
              <a:defRPr/>
            </a:pPr>
            <a:endParaRPr lang="en-US" sz="1400" b="1" i="1" kern="0" dirty="0">
              <a:solidFill>
                <a:srgbClr val="000000"/>
              </a:solidFill>
              <a:latin typeface="+mn-lt"/>
            </a:endParaRPr>
          </a:p>
          <a:p>
            <a:pPr marL="381000" indent="-381000" eaLnBrk="0" hangingPunct="0">
              <a:spcBef>
                <a:spcPct val="20000"/>
              </a:spcBef>
              <a:spcAft>
                <a:spcPct val="20000"/>
              </a:spcAft>
              <a:buClr>
                <a:schemeClr val="tx1"/>
              </a:buClr>
              <a:buSzPct val="125000"/>
              <a:buFont typeface="Wingdings" pitchFamily="2" charset="2"/>
              <a:buChar char="§"/>
              <a:defRPr/>
            </a:pPr>
            <a:endParaRPr lang="en-US" sz="1400" b="1" i="1" kern="0" dirty="0">
              <a:solidFill>
                <a:srgbClr val="000000"/>
              </a:solidFill>
              <a:latin typeface="+mn-lt"/>
            </a:endParaRPr>
          </a:p>
        </p:txBody>
      </p:sp>
      <p:sp>
        <p:nvSpPr>
          <p:cNvPr id="41" name="Rectangle 3"/>
          <p:cNvSpPr txBox="1">
            <a:spLocks/>
          </p:cNvSpPr>
          <p:nvPr/>
        </p:nvSpPr>
        <p:spPr bwMode="auto">
          <a:xfrm>
            <a:off x="5732463" y="2687638"/>
            <a:ext cx="2965450" cy="476250"/>
          </a:xfrm>
          <a:prstGeom prst="rect">
            <a:avLst/>
          </a:prstGeom>
          <a:noFill/>
          <a:ln w="9525">
            <a:noFill/>
            <a:miter lim="800000"/>
            <a:headEnd/>
            <a:tailEnd/>
          </a:ln>
          <a:effectLst/>
          <a:extLst/>
        </p:spPr>
        <p:txBody>
          <a:bodyPr lIns="92075" tIns="46038" rIns="92075" bIns="46038"/>
          <a:lstStyle/>
          <a:p>
            <a:pPr marL="342900" lvl="1" indent="-342900" eaLnBrk="0" hangingPunct="0">
              <a:spcBef>
                <a:spcPct val="20000"/>
              </a:spcBef>
              <a:spcAft>
                <a:spcPct val="20000"/>
              </a:spcAft>
              <a:buClr>
                <a:schemeClr val="tx1"/>
              </a:buClr>
              <a:buSzPct val="125000"/>
              <a:defRPr/>
            </a:pPr>
            <a:r>
              <a:rPr lang="en-GB" sz="1800" b="1" i="1" kern="0" dirty="0">
                <a:solidFill>
                  <a:srgbClr val="000000"/>
                </a:solidFill>
                <a:latin typeface="+mn-lt"/>
              </a:rPr>
              <a:t>R (fat&gt;600) </a:t>
            </a:r>
            <a:r>
              <a:rPr lang="en-GB" sz="1800" b="1" i="1" kern="0" dirty="0">
                <a:solidFill>
                  <a:srgbClr val="000000"/>
                </a:solidFill>
                <a:latin typeface="+mn-lt"/>
                <a:sym typeface="Symbol"/>
              </a:rPr>
              <a:t> 1.E-5 (1/y)</a:t>
            </a:r>
          </a:p>
          <a:p>
            <a:pPr marL="381000" indent="-381000" eaLnBrk="0" hangingPunct="0">
              <a:spcBef>
                <a:spcPct val="20000"/>
              </a:spcBef>
              <a:spcAft>
                <a:spcPct val="20000"/>
              </a:spcAft>
              <a:buClr>
                <a:schemeClr val="tx1"/>
              </a:buClr>
              <a:buSzPct val="125000"/>
              <a:buFont typeface="Wingdings" pitchFamily="2" charset="2"/>
              <a:buChar char="§"/>
              <a:defRPr/>
            </a:pPr>
            <a:endParaRPr lang="en-US" sz="1400" b="1" i="1" kern="0" dirty="0">
              <a:solidFill>
                <a:srgbClr val="000000"/>
              </a:solidFill>
              <a:latin typeface="+mn-lt"/>
            </a:endParaRPr>
          </a:p>
          <a:p>
            <a:pPr marL="381000" indent="-381000" eaLnBrk="0" hangingPunct="0">
              <a:spcBef>
                <a:spcPct val="20000"/>
              </a:spcBef>
              <a:spcAft>
                <a:spcPct val="20000"/>
              </a:spcAft>
              <a:buClr>
                <a:schemeClr val="tx1"/>
              </a:buClr>
              <a:buSzPct val="125000"/>
              <a:buFont typeface="Wingdings" pitchFamily="2" charset="2"/>
              <a:buChar char="§"/>
              <a:defRPr/>
            </a:pPr>
            <a:endParaRPr lang="en-US" sz="1400" b="1" i="1" kern="0" dirty="0">
              <a:solidFill>
                <a:srgbClr val="000000"/>
              </a:solidFill>
              <a:latin typeface="+mn-lt"/>
            </a:endParaRPr>
          </a:p>
        </p:txBody>
      </p:sp>
      <p:sp>
        <p:nvSpPr>
          <p:cNvPr id="42" name="Rectangle 3"/>
          <p:cNvSpPr txBox="1">
            <a:spLocks/>
          </p:cNvSpPr>
          <p:nvPr/>
        </p:nvSpPr>
        <p:spPr bwMode="auto">
          <a:xfrm>
            <a:off x="6310313" y="3517900"/>
            <a:ext cx="3022600" cy="476250"/>
          </a:xfrm>
          <a:prstGeom prst="rect">
            <a:avLst/>
          </a:prstGeom>
          <a:noFill/>
          <a:ln w="9525">
            <a:noFill/>
            <a:miter lim="800000"/>
            <a:headEnd/>
            <a:tailEnd/>
          </a:ln>
          <a:effectLst/>
          <a:extLst/>
        </p:spPr>
        <p:txBody>
          <a:bodyPr lIns="92075" tIns="46038" rIns="92075" bIns="46038"/>
          <a:lstStyle/>
          <a:p>
            <a:pPr marL="342900" lvl="1" indent="-342900" eaLnBrk="0" hangingPunct="0">
              <a:spcBef>
                <a:spcPct val="20000"/>
              </a:spcBef>
              <a:spcAft>
                <a:spcPct val="20000"/>
              </a:spcAft>
              <a:buClr>
                <a:schemeClr val="tx1"/>
              </a:buClr>
              <a:buSzPct val="125000"/>
              <a:defRPr/>
            </a:pPr>
            <a:r>
              <a:rPr lang="en-GB" sz="1800" b="1" i="1" kern="0" dirty="0">
                <a:solidFill>
                  <a:srgbClr val="000000"/>
                </a:solidFill>
                <a:latin typeface="+mn-lt"/>
              </a:rPr>
              <a:t>R (fat&gt;1000) </a:t>
            </a:r>
            <a:r>
              <a:rPr lang="en-GB" sz="1800" b="1" i="1" kern="0" dirty="0">
                <a:solidFill>
                  <a:srgbClr val="000000"/>
                </a:solidFill>
                <a:latin typeface="+mn-lt"/>
                <a:sym typeface="Symbol"/>
              </a:rPr>
              <a:t> 1.E-6 (1/y)</a:t>
            </a:r>
          </a:p>
          <a:p>
            <a:pPr marL="381000" indent="-381000" eaLnBrk="0" hangingPunct="0">
              <a:spcBef>
                <a:spcPct val="20000"/>
              </a:spcBef>
              <a:spcAft>
                <a:spcPct val="20000"/>
              </a:spcAft>
              <a:buClr>
                <a:schemeClr val="tx1"/>
              </a:buClr>
              <a:buSzPct val="125000"/>
              <a:buFont typeface="Wingdings" pitchFamily="2" charset="2"/>
              <a:buChar char="§"/>
              <a:defRPr/>
            </a:pPr>
            <a:endParaRPr lang="en-US" sz="1400" b="1" i="1" kern="0" dirty="0">
              <a:solidFill>
                <a:srgbClr val="000000"/>
              </a:solidFill>
              <a:latin typeface="+mn-lt"/>
            </a:endParaRPr>
          </a:p>
          <a:p>
            <a:pPr marL="381000" indent="-381000" eaLnBrk="0" hangingPunct="0">
              <a:spcBef>
                <a:spcPct val="20000"/>
              </a:spcBef>
              <a:spcAft>
                <a:spcPct val="20000"/>
              </a:spcAft>
              <a:buClr>
                <a:schemeClr val="tx1"/>
              </a:buClr>
              <a:buSzPct val="125000"/>
              <a:buFont typeface="Wingdings" pitchFamily="2" charset="2"/>
              <a:buChar char="§"/>
              <a:defRPr/>
            </a:pPr>
            <a:endParaRPr lang="en-US" sz="1400" b="1" i="1" kern="0" dirty="0">
              <a:solidFill>
                <a:srgbClr val="000000"/>
              </a:solidFill>
              <a:latin typeface="+mn-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AEA">
  <a:themeElements>
    <a:clrScheme name="IAEA 8">
      <a:dk1>
        <a:srgbClr val="000066"/>
      </a:dk1>
      <a:lt1>
        <a:srgbClr val="D9E9F8"/>
      </a:lt1>
      <a:dk2>
        <a:srgbClr val="000066"/>
      </a:dk2>
      <a:lt2>
        <a:srgbClr val="333399"/>
      </a:lt2>
      <a:accent1>
        <a:srgbClr val="FFFFCC"/>
      </a:accent1>
      <a:accent2>
        <a:srgbClr val="65ABDD"/>
      </a:accent2>
      <a:accent3>
        <a:srgbClr val="E9F2FB"/>
      </a:accent3>
      <a:accent4>
        <a:srgbClr val="000056"/>
      </a:accent4>
      <a:accent5>
        <a:srgbClr val="FFFFE2"/>
      </a:accent5>
      <a:accent6>
        <a:srgbClr val="5B9BC8"/>
      </a:accent6>
      <a:hlink>
        <a:srgbClr val="003399"/>
      </a:hlink>
      <a:folHlink>
        <a:srgbClr val="FFCCCC"/>
      </a:folHlink>
    </a:clrScheme>
    <a:fontScheme name="IAEA">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IAE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AEA 8">
        <a:dk1>
          <a:srgbClr val="000066"/>
        </a:dk1>
        <a:lt1>
          <a:srgbClr val="D9E9F8"/>
        </a:lt1>
        <a:dk2>
          <a:srgbClr val="000066"/>
        </a:dk2>
        <a:lt2>
          <a:srgbClr val="333399"/>
        </a:lt2>
        <a:accent1>
          <a:srgbClr val="FFFFCC"/>
        </a:accent1>
        <a:accent2>
          <a:srgbClr val="65ABDD"/>
        </a:accent2>
        <a:accent3>
          <a:srgbClr val="E9F2FB"/>
        </a:accent3>
        <a:accent4>
          <a:srgbClr val="000056"/>
        </a:accent4>
        <a:accent5>
          <a:srgbClr val="FFFFE2"/>
        </a:accent5>
        <a:accent6>
          <a:srgbClr val="5B9BC8"/>
        </a:accent6>
        <a:hlink>
          <a:srgbClr val="003399"/>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AEA 8">
    <a:dk1>
      <a:srgbClr val="000066"/>
    </a:dk1>
    <a:lt1>
      <a:srgbClr val="D9E9F8"/>
    </a:lt1>
    <a:dk2>
      <a:srgbClr val="000066"/>
    </a:dk2>
    <a:lt2>
      <a:srgbClr val="333399"/>
    </a:lt2>
    <a:accent1>
      <a:srgbClr val="FFFFCC"/>
    </a:accent1>
    <a:accent2>
      <a:srgbClr val="65ABDD"/>
    </a:accent2>
    <a:accent3>
      <a:srgbClr val="E9F2FB"/>
    </a:accent3>
    <a:accent4>
      <a:srgbClr val="000056"/>
    </a:accent4>
    <a:accent5>
      <a:srgbClr val="FFFFE2"/>
    </a:accent5>
    <a:accent6>
      <a:srgbClr val="5B9BC8"/>
    </a:accent6>
    <a:hlink>
      <a:srgbClr val="003399"/>
    </a:hlink>
    <a:folHlink>
      <a:srgbClr val="FFCCCC"/>
    </a:folHlink>
  </a:clrScheme>
</a:themeOverride>
</file>

<file path=ppt/theme/themeOverride2.xml><?xml version="1.0" encoding="utf-8"?>
<a:themeOverride xmlns:a="http://schemas.openxmlformats.org/drawingml/2006/main">
  <a:clrScheme name="IAEA 8">
    <a:dk1>
      <a:srgbClr val="000066"/>
    </a:dk1>
    <a:lt1>
      <a:srgbClr val="D9E9F8"/>
    </a:lt1>
    <a:dk2>
      <a:srgbClr val="000066"/>
    </a:dk2>
    <a:lt2>
      <a:srgbClr val="333399"/>
    </a:lt2>
    <a:accent1>
      <a:srgbClr val="FFFFCC"/>
    </a:accent1>
    <a:accent2>
      <a:srgbClr val="65ABDD"/>
    </a:accent2>
    <a:accent3>
      <a:srgbClr val="E9F2FB"/>
    </a:accent3>
    <a:accent4>
      <a:srgbClr val="000056"/>
    </a:accent4>
    <a:accent5>
      <a:srgbClr val="FFFFE2"/>
    </a:accent5>
    <a:accent6>
      <a:srgbClr val="5B9BC8"/>
    </a:accent6>
    <a:hlink>
      <a:srgbClr val="003399"/>
    </a:hlink>
    <a:folHlink>
      <a:srgbClr val="FFCCCC"/>
    </a:folHlink>
  </a:clrScheme>
</a:themeOverride>
</file>

<file path=docProps/app.xml><?xml version="1.0" encoding="utf-8"?>
<Properties xmlns="http://schemas.openxmlformats.org/officeDocument/2006/extended-properties" xmlns:vt="http://schemas.openxmlformats.org/officeDocument/2006/docPropsVTypes">
  <Template/>
  <TotalTime>1655</TotalTime>
  <Words>2598</Words>
  <Application>Microsoft Office PowerPoint</Application>
  <PresentationFormat>Экран (4:3)</PresentationFormat>
  <Paragraphs>338</Paragraphs>
  <Slides>38</Slides>
  <Notes>8</Notes>
  <HiddenSlides>1</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4</vt:i4>
      </vt:variant>
      <vt:variant>
        <vt:lpstr>Заголовки слайдов</vt:lpstr>
      </vt:variant>
      <vt:variant>
        <vt:i4>38</vt:i4>
      </vt:variant>
    </vt:vector>
  </HeadingPairs>
  <TitlesOfParts>
    <vt:vector size="53" baseType="lpstr">
      <vt:lpstr>ＭＳ Ｐゴシック</vt:lpstr>
      <vt:lpstr>Arial</vt:lpstr>
      <vt:lpstr>Calibri</vt:lpstr>
      <vt:lpstr>Impact</vt:lpstr>
      <vt:lpstr>Monotype Sorts</vt:lpstr>
      <vt:lpstr>Pragmatica Medium</vt:lpstr>
      <vt:lpstr>Symbol</vt:lpstr>
      <vt:lpstr>Times New Roman</vt:lpstr>
      <vt:lpstr>Verdana</vt:lpstr>
      <vt:lpstr>Wingdings</vt:lpstr>
      <vt:lpstr>IAEA</vt:lpstr>
      <vt:lpstr>Документ</vt:lpstr>
      <vt:lpstr>VISIO</vt:lpstr>
      <vt:lpstr>Visio</vt:lpstr>
      <vt:lpstr>Лист</vt:lpstr>
      <vt:lpstr> P1. Basic Risk Concepts and Techniques. Overview of the main terms and concepts of the probabilistic safety assessment (PSA) </vt:lpstr>
      <vt:lpstr>Background</vt:lpstr>
      <vt:lpstr>What Do We Mean by Risk?</vt:lpstr>
      <vt:lpstr>Hazard Versus Risk</vt:lpstr>
      <vt:lpstr>Sources of Risk </vt:lpstr>
      <vt:lpstr>Презентация PowerPoint</vt:lpstr>
      <vt:lpstr>IAEA Risk Definition #2</vt:lpstr>
      <vt:lpstr>Example of risk assessment</vt:lpstr>
      <vt:lpstr>Risk curve</vt:lpstr>
      <vt:lpstr>Quantitative Risk Assessment</vt:lpstr>
      <vt:lpstr>Презентация PowerPoint</vt:lpstr>
      <vt:lpstr>Undesirable Consequences</vt:lpstr>
      <vt:lpstr>Systems with Dual States and Reliability Analysis</vt:lpstr>
      <vt:lpstr>Презентация PowerPoint</vt:lpstr>
      <vt:lpstr>Презентация PowerPoint</vt:lpstr>
      <vt:lpstr>Main goal of PSA model</vt:lpstr>
      <vt:lpstr>Minimization of  Boolean expressions</vt:lpstr>
      <vt:lpstr>Fault tree analysis</vt:lpstr>
      <vt:lpstr>Презентация PowerPoint</vt:lpstr>
      <vt:lpstr>Illustration of fault tree in PSA software representation</vt:lpstr>
      <vt:lpstr>Probability</vt:lpstr>
      <vt:lpstr>Requirements to risk assessment: SF-1</vt:lpstr>
      <vt:lpstr>NPP probabilistic safety analysis</vt:lpstr>
      <vt:lpstr>Advantages of using probabilistic methods</vt:lpstr>
      <vt:lpstr>Location of spent fuel</vt:lpstr>
      <vt:lpstr>Illustration of PSA Scope</vt:lpstr>
      <vt:lpstr>Full scope PSA levels 1 and 2</vt:lpstr>
      <vt:lpstr>PSA Level 1</vt:lpstr>
      <vt:lpstr>Integrated PSA Model </vt:lpstr>
      <vt:lpstr>Презентация PowerPoint</vt:lpstr>
      <vt:lpstr>Contribution of external hazards to CDF</vt:lpstr>
      <vt:lpstr>Презентация PowerPoint</vt:lpstr>
      <vt:lpstr>PSA Level 2 results</vt:lpstr>
      <vt:lpstr>Main references for PSA Level 1</vt:lpstr>
      <vt:lpstr>IAEA SPECIFIC SAFETY GUIDES ON                                                   PROBABILISTIC SAFETY ASSESSMENT (PSA)</vt:lpstr>
      <vt:lpstr>Russian Regulatory documents</vt:lpstr>
      <vt:lpstr>Summary</vt:lpstr>
      <vt:lpstr>The end</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KOUZMINA, Irina</dc:creator>
  <cp:lastModifiedBy>Токмачев Геннадий Владимирович</cp:lastModifiedBy>
  <cp:revision>645</cp:revision>
  <cp:lastPrinted>2004-11-02T14:59:19Z</cp:lastPrinted>
  <dcterms:created xsi:type="dcterms:W3CDTF">2004-02-12T10:00:51Z</dcterms:created>
  <dcterms:modified xsi:type="dcterms:W3CDTF">2018-08-29T09:13:43Z</dcterms:modified>
</cp:coreProperties>
</file>